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3" r:id="rId3"/>
  </p:sldMasterIdLst>
  <p:notesMasterIdLst>
    <p:notesMasterId r:id="rId70"/>
  </p:notesMasterIdLst>
  <p:handoutMasterIdLst>
    <p:handoutMasterId r:id="rId71"/>
  </p:handoutMasterIdLst>
  <p:sldIdLst>
    <p:sldId id="394" r:id="rId4"/>
    <p:sldId id="395" r:id="rId5"/>
    <p:sldId id="491" r:id="rId6"/>
    <p:sldId id="563" r:id="rId7"/>
    <p:sldId id="492" r:id="rId8"/>
    <p:sldId id="531" r:id="rId9"/>
    <p:sldId id="542" r:id="rId10"/>
    <p:sldId id="530" r:id="rId11"/>
    <p:sldId id="583" r:id="rId12"/>
    <p:sldId id="494" r:id="rId13"/>
    <p:sldId id="510" r:id="rId14"/>
    <p:sldId id="508" r:id="rId15"/>
    <p:sldId id="564" r:id="rId16"/>
    <p:sldId id="495" r:id="rId17"/>
    <p:sldId id="559" r:id="rId18"/>
    <p:sldId id="584" r:id="rId19"/>
    <p:sldId id="514" r:id="rId20"/>
    <p:sldId id="515" r:id="rId21"/>
    <p:sldId id="541" r:id="rId22"/>
    <p:sldId id="516" r:id="rId23"/>
    <p:sldId id="565" r:id="rId24"/>
    <p:sldId id="496" r:id="rId25"/>
    <p:sldId id="493" r:id="rId26"/>
    <p:sldId id="517" r:id="rId27"/>
    <p:sldId id="518" r:id="rId28"/>
    <p:sldId id="497" r:id="rId29"/>
    <p:sldId id="566" r:id="rId30"/>
    <p:sldId id="543" r:id="rId31"/>
    <p:sldId id="538" r:id="rId32"/>
    <p:sldId id="544" r:id="rId33"/>
    <p:sldId id="512" r:id="rId34"/>
    <p:sldId id="567" r:id="rId35"/>
    <p:sldId id="560" r:id="rId36"/>
    <p:sldId id="561" r:id="rId37"/>
    <p:sldId id="562" r:id="rId38"/>
    <p:sldId id="568" r:id="rId39"/>
    <p:sldId id="524" r:id="rId40"/>
    <p:sldId id="527" r:id="rId41"/>
    <p:sldId id="499" r:id="rId42"/>
    <p:sldId id="523" r:id="rId43"/>
    <p:sldId id="547" r:id="rId44"/>
    <p:sldId id="548" r:id="rId45"/>
    <p:sldId id="552" r:id="rId46"/>
    <p:sldId id="555" r:id="rId47"/>
    <p:sldId id="553" r:id="rId48"/>
    <p:sldId id="554" r:id="rId49"/>
    <p:sldId id="539" r:id="rId50"/>
    <p:sldId id="540" r:id="rId51"/>
    <p:sldId id="569" r:id="rId52"/>
    <p:sldId id="570" r:id="rId53"/>
    <p:sldId id="585" r:id="rId54"/>
    <p:sldId id="577" r:id="rId55"/>
    <p:sldId id="578" r:id="rId56"/>
    <p:sldId id="579" r:id="rId57"/>
    <p:sldId id="580" r:id="rId58"/>
    <p:sldId id="571" r:id="rId59"/>
    <p:sldId id="573" r:id="rId60"/>
    <p:sldId id="581" r:id="rId61"/>
    <p:sldId id="582" r:id="rId62"/>
    <p:sldId id="575" r:id="rId63"/>
    <p:sldId id="586" r:id="rId64"/>
    <p:sldId id="488" r:id="rId65"/>
    <p:sldId id="576" r:id="rId66"/>
    <p:sldId id="442" r:id="rId67"/>
    <p:sldId id="352" r:id="rId68"/>
    <p:sldId id="393" r:id="rId6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E9893C9-E92C-4A86-A9AC-E53CD464A81F}">
          <p14:sldIdLst>
            <p14:sldId id="394"/>
            <p14:sldId id="395"/>
            <p14:sldId id="491"/>
          </p14:sldIdLst>
        </p14:section>
        <p14:section name="Welcome to Java" id="{750BCD8A-AC8E-46AF-B15A-83A3F20E52AB}">
          <p14:sldIdLst>
            <p14:sldId id="563"/>
            <p14:sldId id="492"/>
            <p14:sldId id="531"/>
            <p14:sldId id="542"/>
            <p14:sldId id="530"/>
          </p14:sldIdLst>
        </p14:section>
        <p14:section name="Basic Syntax" id="{BE087CD9-EEE7-4571-AC89-51A00DCDB7CE}">
          <p14:sldIdLst>
            <p14:sldId id="583"/>
            <p14:sldId id="494"/>
            <p14:sldId id="510"/>
            <p14:sldId id="508"/>
          </p14:sldIdLst>
        </p14:section>
        <p14:section name="Conditional Statements" id="{A4ED507B-E9B8-4D65-B80F-02BDBCE3973A}">
          <p14:sldIdLst>
            <p14:sldId id="564"/>
            <p14:sldId id="495"/>
            <p14:sldId id="559"/>
            <p14:sldId id="584"/>
            <p14:sldId id="514"/>
            <p14:sldId id="515"/>
            <p14:sldId id="541"/>
            <p14:sldId id="516"/>
          </p14:sldIdLst>
        </p14:section>
        <p14:section name="Loops" id="{629E0734-FF5B-4A17-8438-D67D182C4D7C}">
          <p14:sldIdLst>
            <p14:sldId id="565"/>
            <p14:sldId id="496"/>
            <p14:sldId id="493"/>
            <p14:sldId id="517"/>
            <p14:sldId id="518"/>
            <p14:sldId id="497"/>
          </p14:sldIdLst>
        </p14:section>
        <p14:section name="Objects and Classes" id="{8727BF3A-FAAC-4A34-B85C-ADA603CE8BA0}">
          <p14:sldIdLst>
            <p14:sldId id="566"/>
            <p14:sldId id="543"/>
            <p14:sldId id="538"/>
            <p14:sldId id="544"/>
            <p14:sldId id="512"/>
          </p14:sldIdLst>
        </p14:section>
        <p14:section name="Strings" id="{A4D9A9EB-7641-44F8-92F9-EE4E896F88F5}">
          <p14:sldIdLst>
            <p14:sldId id="567"/>
            <p14:sldId id="560"/>
            <p14:sldId id="561"/>
            <p14:sldId id="562"/>
          </p14:sldIdLst>
        </p14:section>
        <p14:section name="Collections" id="{F8E290EB-D5A4-4548-B405-1D04204203DA}">
          <p14:sldIdLst>
            <p14:sldId id="568"/>
            <p14:sldId id="524"/>
            <p14:sldId id="527"/>
            <p14:sldId id="499"/>
            <p14:sldId id="523"/>
            <p14:sldId id="547"/>
            <p14:sldId id="548"/>
            <p14:sldId id="552"/>
            <p14:sldId id="555"/>
            <p14:sldId id="553"/>
            <p14:sldId id="554"/>
            <p14:sldId id="539"/>
            <p14:sldId id="540"/>
          </p14:sldIdLst>
        </p14:section>
        <p14:section name="Java Web" id="{015044D7-0148-424A-A915-AF9BC243B4D2}">
          <p14:sldIdLst>
            <p14:sldId id="569"/>
            <p14:sldId id="570"/>
            <p14:sldId id="585"/>
            <p14:sldId id="577"/>
            <p14:sldId id="578"/>
            <p14:sldId id="579"/>
            <p14:sldId id="580"/>
            <p14:sldId id="571"/>
            <p14:sldId id="573"/>
            <p14:sldId id="581"/>
            <p14:sldId id="582"/>
            <p14:sldId id="575"/>
            <p14:sldId id="586"/>
          </p14:sldIdLst>
        </p14:section>
        <p14:section name="Conclusion" id="{C16E8F83-F61A-4B17-AE22-6A2175E8DCC0}">
          <p14:sldIdLst>
            <p14:sldId id="488"/>
            <p14:sldId id="576"/>
            <p14:sldId id="442"/>
            <p14:sldId id="352"/>
            <p14:sldId id="393"/>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C9E"/>
    <a:srgbClr val="FBEEDC"/>
    <a:srgbClr val="FBEEC9"/>
    <a:srgbClr val="603A14"/>
    <a:srgbClr val="E85C0E"/>
    <a:srgbClr val="BAB398"/>
    <a:srgbClr val="ADA485"/>
    <a:srgbClr val="C6C0AA"/>
    <a:srgbClr val="663606"/>
    <a:srgbClr val="6631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0" autoAdjust="0"/>
    <p:restoredTop sz="94595" autoAdjust="0"/>
  </p:normalViewPr>
  <p:slideViewPr>
    <p:cSldViewPr>
      <p:cViewPr varScale="1">
        <p:scale>
          <a:sx n="82" d="100"/>
          <a:sy n="82" d="100"/>
        </p:scale>
        <p:origin x="470"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03-Apr-17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03-Apr-17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65</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66</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5540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56</a:t>
            </a:fld>
            <a:endParaRPr lang="en-US" dirty="0"/>
          </a:p>
        </p:txBody>
      </p:sp>
    </p:spTree>
    <p:extLst>
      <p:ext uri="{BB962C8B-B14F-4D97-AF65-F5344CB8AC3E}">
        <p14:creationId xmlns:p14="http://schemas.microsoft.com/office/powerpoint/2010/main" val="312789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57</a:t>
            </a:fld>
            <a:endParaRPr lang="en-US" dirty="0"/>
          </a:p>
        </p:txBody>
      </p:sp>
    </p:spTree>
    <p:extLst>
      <p:ext uri="{BB962C8B-B14F-4D97-AF65-F5344CB8AC3E}">
        <p14:creationId xmlns:p14="http://schemas.microsoft.com/office/powerpoint/2010/main" val="114253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58</a:t>
            </a:fld>
            <a:endParaRPr lang="en-US" dirty="0"/>
          </a:p>
        </p:txBody>
      </p:sp>
    </p:spTree>
    <p:extLst>
      <p:ext uri="{BB962C8B-B14F-4D97-AF65-F5344CB8AC3E}">
        <p14:creationId xmlns:p14="http://schemas.microsoft.com/office/powerpoint/2010/main" val="260764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http://www.thymeleaf.org/doc/tutorials/3.0/usingthymeleaf.html</a:t>
            </a:r>
            <a:endParaRPr lang="bg-BG"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59</a:t>
            </a:fld>
            <a:endParaRPr lang="en-US" dirty="0"/>
          </a:p>
        </p:txBody>
      </p:sp>
    </p:spTree>
    <p:extLst>
      <p:ext uri="{BB962C8B-B14F-4D97-AF65-F5344CB8AC3E}">
        <p14:creationId xmlns:p14="http://schemas.microsoft.com/office/powerpoint/2010/main" val="618365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5569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6321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21292770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03-Apr-17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276040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03-Apr-17</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61788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81028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2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9613940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03-Apr-17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03-Apr-17</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202852049"/>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www.javarepl.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judge.softuni.bg/Contests/Practice/Index/264#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judge.softuni.bg/Contests/Practice/Index/264#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judge.softuni.bg/Contests/Practice/Index/264#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judge.softuni.bg/Contests/Practice/Index/264#2"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judge.softuni.bg/Contests/Practice/Index/264#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judge.softuni.bg/Contests/Practice/Index/264#3"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judge.softuni.bg/Contests/Practice/Index/264#4"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judge.softuni.bg/Contests/Practice/Index/264#4"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judge.softuni.bg/Contests/Practice/Index/264#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s://judge.softuni.bg/Contests/Practice/Index/264#5"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judge.softuni.bg/Contests/Practice/Index/264#6"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judge.softuni.bg/Contests/Practice/Index/264#6"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45.png"/><Relationship Id="rId18" Type="http://schemas.openxmlformats.org/officeDocument/2006/relationships/hyperlink" Target="http://netpeak.bg/" TargetMode="External"/><Relationship Id="rId3" Type="http://schemas.openxmlformats.org/officeDocument/2006/relationships/hyperlink" Target="https://softuni.bg/courses/software-technologies" TargetMode="External"/><Relationship Id="rId21" Type="http://schemas.openxmlformats.org/officeDocument/2006/relationships/image" Target="../media/image49.png"/><Relationship Id="rId7" Type="http://schemas.openxmlformats.org/officeDocument/2006/relationships/image" Target="../media/image42.png"/><Relationship Id="rId12" Type="http://schemas.openxmlformats.org/officeDocument/2006/relationships/hyperlink" Target="http://www.softwaregroup-bg.com/" TargetMode="External"/><Relationship Id="rId17"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9.xml"/><Relationship Id="rId6" Type="http://schemas.openxmlformats.org/officeDocument/2006/relationships/hyperlink" Target="http://xs-software.com/" TargetMode="External"/><Relationship Id="rId11" Type="http://schemas.openxmlformats.org/officeDocument/2006/relationships/image" Target="../media/image44.png"/><Relationship Id="rId5" Type="http://schemas.openxmlformats.org/officeDocument/2006/relationships/image" Target="../media/image41.png"/><Relationship Id="rId15" Type="http://schemas.openxmlformats.org/officeDocument/2006/relationships/image" Target="../media/image46.png"/><Relationship Id="rId10" Type="http://schemas.openxmlformats.org/officeDocument/2006/relationships/hyperlink" Target="http://smartit.bg/" TargetMode="External"/><Relationship Id="rId19" Type="http://schemas.openxmlformats.org/officeDocument/2006/relationships/image" Target="../media/image48.png"/><Relationship Id="rId4" Type="http://schemas.openxmlformats.org/officeDocument/2006/relationships/hyperlink" Target="http://www.luxoft.com/" TargetMode="External"/><Relationship Id="rId9" Type="http://schemas.openxmlformats.org/officeDocument/2006/relationships/image" Target="../media/image43.png"/><Relationship Id="rId14" Type="http://schemas.openxmlformats.org/officeDocument/2006/relationships/hyperlink" Target="http://www.indeavr.co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org/" TargetMode="External"/><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52.png"/><Relationship Id="rId5" Type="http://schemas.openxmlformats.org/officeDocument/2006/relationships/hyperlink" Target="https://www.facebook.com/SoftwareUniversity" TargetMode="External"/><Relationship Id="rId10" Type="http://schemas.openxmlformats.org/officeDocument/2006/relationships/image" Target="../media/image51.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java.com/en/download/" TargetMode="External"/><Relationship Id="rId2" Type="http://schemas.openxmlformats.org/officeDocument/2006/relationships/hyperlink" Target="http://oracle.com/technetwork/java/javase/download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275012" y="574040"/>
            <a:ext cx="8125251" cy="1171552"/>
          </a:xfrm>
        </p:spPr>
        <p:txBody>
          <a:bodyPr>
            <a:normAutofit/>
          </a:bodyPr>
          <a:lstStyle/>
          <a:p>
            <a:r>
              <a:rPr lang="en-US" dirty="0"/>
              <a:t>Java: Syntax, Basic Web</a:t>
            </a:r>
          </a:p>
        </p:txBody>
      </p:sp>
      <p:sp>
        <p:nvSpPr>
          <p:cNvPr id="6" name="Subtitle 5"/>
          <p:cNvSpPr>
            <a:spLocks noGrp="1"/>
          </p:cNvSpPr>
          <p:nvPr>
            <p:ph type="subTitle" idx="1"/>
          </p:nvPr>
        </p:nvSpPr>
        <p:spPr>
          <a:xfrm>
            <a:off x="3275012" y="1812900"/>
            <a:ext cx="8125251" cy="1357116"/>
          </a:xfrm>
        </p:spPr>
        <p:txBody>
          <a:bodyPr>
            <a:normAutofit/>
          </a:bodyPr>
          <a:lstStyle/>
          <a:p>
            <a:r>
              <a:rPr lang="en-US" dirty="0"/>
              <a:t>Conditions, Loops, Methods, Objects, Collections, Spring MVC</a:t>
            </a:r>
          </a:p>
        </p:txBody>
      </p:sp>
      <p:sp>
        <p:nvSpPr>
          <p:cNvPr id="7" name="Text Placeholder 6"/>
          <p:cNvSpPr>
            <a:spLocks noGrp="1"/>
          </p:cNvSpPr>
          <p:nvPr>
            <p:ph type="body" sz="quarter" idx="10"/>
          </p:nvPr>
        </p:nvSpPr>
        <p:spPr>
          <a:xfrm>
            <a:off x="760412" y="4604899"/>
            <a:ext cx="3187613" cy="525135"/>
          </a:xfrm>
        </p:spPr>
        <p:txBody>
          <a:bodyPr/>
          <a:lstStyle/>
          <a:p>
            <a:r>
              <a:rPr lang="en-US" noProof="1"/>
              <a:t>SoftUni Team</a:t>
            </a:r>
          </a:p>
        </p:txBody>
      </p:sp>
      <p:sp>
        <p:nvSpPr>
          <p:cNvPr id="8" name="Text Placeholder 7"/>
          <p:cNvSpPr>
            <a:spLocks noGrp="1"/>
          </p:cNvSpPr>
          <p:nvPr>
            <p:ph type="body" sz="quarter" idx="13"/>
          </p:nvPr>
        </p:nvSpPr>
        <p:spPr>
          <a:xfrm>
            <a:off x="760413" y="5074798"/>
            <a:ext cx="3187614" cy="444343"/>
          </a:xfrm>
        </p:spPr>
        <p:txBody>
          <a:bodyPr/>
          <a:lstStyle/>
          <a:p>
            <a:r>
              <a:rPr lang="en-US" dirty="0"/>
              <a:t>Technical Trainers</a:t>
            </a:r>
          </a:p>
        </p:txBody>
      </p:sp>
      <p:sp>
        <p:nvSpPr>
          <p:cNvPr id="11" name="Text Placeholder 10"/>
          <p:cNvSpPr>
            <a:spLocks noGrp="1"/>
          </p:cNvSpPr>
          <p:nvPr>
            <p:ph type="body" sz="quarter" idx="17"/>
          </p:nvPr>
        </p:nvSpPr>
        <p:spPr>
          <a:xfrm>
            <a:off x="760412" y="5479925"/>
            <a:ext cx="3187613" cy="382788"/>
          </a:xfrm>
        </p:spPr>
        <p:txBody>
          <a:bodyPr/>
          <a:lstStyle/>
          <a:p>
            <a:r>
              <a:rPr lang="en-US" sz="2000" dirty="0"/>
              <a:t>Software University</a:t>
            </a:r>
          </a:p>
        </p:txBody>
      </p:sp>
      <p:sp>
        <p:nvSpPr>
          <p:cNvPr id="12" name="Text Placeholder 11"/>
          <p:cNvSpPr>
            <a:spLocks noGrp="1"/>
          </p:cNvSpPr>
          <p:nvPr>
            <p:ph type="body" sz="quarter" idx="18"/>
          </p:nvPr>
        </p:nvSpPr>
        <p:spPr>
          <a:xfrm>
            <a:off x="760412" y="5820446"/>
            <a:ext cx="3187613" cy="351754"/>
          </a:xfrm>
        </p:spPr>
        <p:txBody>
          <a:bodyPr/>
          <a:lstStyle/>
          <a:p>
            <a:r>
              <a:rPr lang="en-US" sz="1800" dirty="0">
                <a:hlinkClick r:id="rId3"/>
              </a:rPr>
              <a:t>http://softuni.bg</a:t>
            </a:r>
            <a:endParaRPr lang="en-US" sz="1800" dirty="0"/>
          </a:p>
        </p:txBody>
      </p:sp>
      <p:pic>
        <p:nvPicPr>
          <p:cNvPr id="1028" name="Picture 4">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1983" y="30488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033" t="-11972" r="-4044" b="1048"/>
          <a:stretch/>
        </p:blipFill>
        <p:spPr bwMode="auto">
          <a:xfrm>
            <a:off x="825157" y="17526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656012" y="3710502"/>
            <a:ext cx="2225941" cy="2442826"/>
          </a:xfrm>
          <a:prstGeom prst="rect">
            <a:avLst/>
          </a:prstGeom>
        </p:spPr>
      </p:pic>
      <p:sp>
        <p:nvSpPr>
          <p:cNvPr id="15" name="TextBox 14"/>
          <p:cNvSpPr txBox="1"/>
          <p:nvPr/>
        </p:nvSpPr>
        <p:spPr>
          <a:xfrm rot="576164">
            <a:off x="5418280" y="3552999"/>
            <a:ext cx="1029449" cy="720197"/>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Java</a:t>
            </a:r>
          </a:p>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Spring</a:t>
            </a:r>
          </a:p>
        </p:txBody>
      </p:sp>
      <p:pic>
        <p:nvPicPr>
          <p:cNvPr id="2" name="Picture 1"/>
          <p:cNvPicPr>
            <a:picLocks noChangeAspect="1"/>
          </p:cNvPicPr>
          <p:nvPr/>
        </p:nvPicPr>
        <p:blipFill>
          <a:blip r:embed="rId8"/>
          <a:stretch>
            <a:fillRect/>
          </a:stretch>
        </p:blipFill>
        <p:spPr>
          <a:xfrm>
            <a:off x="6932612" y="3639411"/>
            <a:ext cx="4427895" cy="2474161"/>
          </a:xfrm>
          <a:prstGeom prst="roundRect">
            <a:avLst>
              <a:gd name="adj" fmla="val 2373"/>
            </a:avLst>
          </a:prstGeom>
        </p:spPr>
      </p:pic>
    </p:spTree>
    <p:extLst>
      <p:ext uri="{BB962C8B-B14F-4D97-AF65-F5344CB8AC3E}">
        <p14:creationId xmlns:p14="http://schemas.microsoft.com/office/powerpoint/2010/main" val="401407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8" name="Content Placeholder 7"/>
          <p:cNvSpPr>
            <a:spLocks noGrp="1"/>
          </p:cNvSpPr>
          <p:nvPr>
            <p:ph idx="1"/>
          </p:nvPr>
        </p:nvSpPr>
        <p:spPr/>
        <p:txBody>
          <a:bodyPr/>
          <a:lstStyle/>
          <a:p>
            <a:r>
              <a:rPr lang="en-US" dirty="0"/>
              <a:t>Define variables by their </a:t>
            </a:r>
            <a:r>
              <a:rPr lang="en-US" dirty="0">
                <a:solidFill>
                  <a:schemeClr val="tx2">
                    <a:lumMod val="75000"/>
                  </a:schemeClr>
                </a:solidFill>
              </a:rPr>
              <a:t>type</a:t>
            </a:r>
          </a:p>
        </p:txBody>
      </p:sp>
      <p:sp>
        <p:nvSpPr>
          <p:cNvPr id="4" name="Title 3"/>
          <p:cNvSpPr>
            <a:spLocks noGrp="1"/>
          </p:cNvSpPr>
          <p:nvPr>
            <p:ph type="title"/>
          </p:nvPr>
        </p:nvSpPr>
        <p:spPr/>
        <p:txBody>
          <a:bodyPr/>
          <a:lstStyle/>
          <a:p>
            <a:r>
              <a:rPr lang="en-US" dirty="0"/>
              <a:t>Variables and Operators in Java</a:t>
            </a:r>
          </a:p>
        </p:txBody>
      </p:sp>
      <p:sp>
        <p:nvSpPr>
          <p:cNvPr id="5" name="Text Placeholder 5"/>
          <p:cNvSpPr txBox="1">
            <a:spLocks/>
          </p:cNvSpPr>
          <p:nvPr/>
        </p:nvSpPr>
        <p:spPr>
          <a:xfrm>
            <a:off x="758825" y="1905000"/>
            <a:ext cx="10671176" cy="194165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 = 5</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double</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 = 3;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is integer,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is double</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System.out.println(i + " ; " + d);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5 ; 3.0</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 = i * d</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d = 16.0</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System.out.println(d + 1);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17.0</a:t>
            </a:r>
          </a:p>
        </p:txBody>
      </p:sp>
      <p:sp>
        <p:nvSpPr>
          <p:cNvPr id="10" name="Text Placeholder 5"/>
          <p:cNvSpPr txBox="1">
            <a:spLocks/>
          </p:cNvSpPr>
          <p:nvPr/>
        </p:nvSpPr>
        <p:spPr>
          <a:xfrm>
            <a:off x="758823" y="4095344"/>
            <a:ext cx="10671176" cy="151077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1200"/>
              </a:spcBef>
              <a:spcAft>
                <a:spcPts val="0"/>
              </a:spcAft>
              <a:buClr>
                <a:srgbClr val="F2B254"/>
              </a:buClr>
              <a:buSzPct val="100000"/>
              <a:buNone/>
            </a:pP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String</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str = "Hello";</a:t>
            </a:r>
            <a:endParaRPr lang="it-IT" sz="2800" b="1" noProof="1">
              <a:solidFill>
                <a:schemeClr val="tx2">
                  <a:lumMod val="75000"/>
                </a:schemeClr>
              </a:solidFill>
              <a:effectLst>
                <a:outerShdw blurRad="38100" dist="38100" dir="2700000" algn="tl">
                  <a:srgbClr val="000000">
                    <a:alpha val="43137"/>
                  </a:srgbClr>
                </a:outerShdw>
              </a:effectLst>
              <a:cs typeface="Consolas" pitchFamily="49" charset="0"/>
            </a:endParaRP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 = str + " Java";</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System.out.printf("str</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Hello Java</a:t>
            </a:r>
          </a:p>
        </p:txBody>
      </p:sp>
      <p:sp>
        <p:nvSpPr>
          <p:cNvPr id="11" name="Text Placeholder 5"/>
          <p:cNvSpPr txBox="1">
            <a:spLocks/>
          </p:cNvSpPr>
          <p:nvPr/>
        </p:nvSpPr>
        <p:spPr>
          <a:xfrm>
            <a:off x="757236" y="5854171"/>
            <a:ext cx="10671176" cy="64899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System.out.print(s); </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Compilation error: unknown symbol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s</a:t>
            </a:r>
            <a:endParaRPr lang="it-IT"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25"/>
          <p:cNvSpPr>
            <a:spLocks noChangeArrowheads="1"/>
          </p:cNvSpPr>
          <p:nvPr/>
        </p:nvSpPr>
        <p:spPr bwMode="auto">
          <a:xfrm>
            <a:off x="8110826" y="2934263"/>
            <a:ext cx="3455586" cy="987683"/>
          </a:xfrm>
          <a:prstGeom prst="wedgeRoundRectCallout">
            <a:avLst>
              <a:gd name="adj1" fmla="val -90336"/>
              <a:gd name="adj2" fmla="val -3261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The </a:t>
            </a:r>
            <a:r>
              <a:rPr lang="en-US" sz="2800" b="1" dirty="0">
                <a:solidFill>
                  <a:schemeClr val="tx2">
                    <a:lumMod val="75000"/>
                  </a:schemeClr>
                </a:solidFill>
                <a:latin typeface="Consolas" panose="020B0609020204030204" pitchFamily="49" charset="0"/>
              </a:rPr>
              <a:t>;</a:t>
            </a:r>
            <a:r>
              <a:rPr lang="en-US" sz="2800" dirty="0">
                <a:solidFill>
                  <a:srgbClr val="FFFFFF"/>
                </a:solidFill>
                <a:latin typeface="+mn-lt"/>
              </a:rPr>
              <a:t> separates multiple statements</a:t>
            </a:r>
            <a:endParaRPr lang="bg-BG" sz="2800" dirty="0">
              <a:solidFill>
                <a:srgbClr val="FFFFFF"/>
              </a:solidFill>
              <a:latin typeface="+mn-lt"/>
            </a:endParaRPr>
          </a:p>
        </p:txBody>
      </p:sp>
      <p:sp>
        <p:nvSpPr>
          <p:cNvPr id="15" name="AutoShape 25"/>
          <p:cNvSpPr>
            <a:spLocks noChangeArrowheads="1"/>
          </p:cNvSpPr>
          <p:nvPr/>
        </p:nvSpPr>
        <p:spPr bwMode="auto">
          <a:xfrm>
            <a:off x="6363652" y="4302760"/>
            <a:ext cx="4612640" cy="650388"/>
          </a:xfrm>
          <a:prstGeom prst="wedgeRoundRectCallout">
            <a:avLst>
              <a:gd name="adj1" fmla="val -58906"/>
              <a:gd name="adj2" fmla="val 5687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The </a:t>
            </a:r>
            <a:r>
              <a:rPr lang="en-US" sz="2800" b="1" dirty="0">
                <a:solidFill>
                  <a:schemeClr val="tx2">
                    <a:lumMod val="75000"/>
                  </a:schemeClr>
                </a:solidFill>
                <a:latin typeface="Consolas" panose="020B0609020204030204" pitchFamily="49" charset="0"/>
              </a:rPr>
              <a:t>%s</a:t>
            </a:r>
            <a:r>
              <a:rPr lang="en-US" sz="2800" dirty="0">
                <a:solidFill>
                  <a:srgbClr val="FFFFFF"/>
                </a:solidFill>
                <a:latin typeface="+mn-lt"/>
              </a:rPr>
              <a:t> is a string placeholder</a:t>
            </a:r>
            <a:endParaRPr lang="bg-BG" sz="2800" dirty="0">
              <a:solidFill>
                <a:srgbClr val="FFFFFF"/>
              </a:solidFill>
              <a:latin typeface="+mn-lt"/>
            </a:endParaRPr>
          </a:p>
        </p:txBody>
      </p:sp>
      <p:sp>
        <p:nvSpPr>
          <p:cNvPr id="17" name="Rectangle 16"/>
          <p:cNvSpPr/>
          <p:nvPr/>
        </p:nvSpPr>
        <p:spPr>
          <a:xfrm>
            <a:off x="8416336" y="990600"/>
            <a:ext cx="3067956" cy="892552"/>
          </a:xfrm>
          <a:prstGeom prst="rect">
            <a:avLst/>
          </a:prstGeom>
        </p:spPr>
        <p:txBody>
          <a:bodyPr wrap="none">
            <a:spAutoFit/>
          </a:bodyPr>
          <a:lstStyle/>
          <a:p>
            <a:pPr algn="r"/>
            <a:r>
              <a:rPr lang="en-US" sz="2600" dirty="0"/>
              <a:t>Play with Java online:</a:t>
            </a:r>
          </a:p>
          <a:p>
            <a:pPr algn="r"/>
            <a:r>
              <a:rPr lang="en-US" sz="2600" dirty="0">
                <a:hlinkClick r:id="rId2"/>
              </a:rPr>
              <a:t>www.javarepl.com</a:t>
            </a:r>
            <a:endParaRPr lang="en-US" sz="2600" dirty="0"/>
          </a:p>
        </p:txBody>
      </p:sp>
    </p:spTree>
    <p:extLst>
      <p:ext uri="{BB962C8B-B14F-4D97-AF65-F5344CB8AC3E}">
        <p14:creationId xmlns:p14="http://schemas.microsoft.com/office/powerpoint/2010/main" val="67093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9" grpId="0" animBg="1"/>
      <p:bldP spid="15"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Write a Java program to calculate and print the value of the following expression: </a:t>
            </a:r>
            <a:r>
              <a:rPr lang="en-US" dirty="0">
                <a:solidFill>
                  <a:schemeClr val="tx2">
                    <a:lumMod val="75000"/>
                  </a:schemeClr>
                </a:solidFill>
              </a:rPr>
              <a:t>[(30 + 21) * 1/2 * (35 - 12 - 1/2)]</a:t>
            </a:r>
            <a:r>
              <a:rPr lang="en-US" baseline="30000" dirty="0">
                <a:solidFill>
                  <a:schemeClr val="tx2">
                    <a:lumMod val="75000"/>
                  </a:schemeClr>
                </a:solidFill>
              </a:rPr>
              <a:t>2</a:t>
            </a:r>
          </a:p>
          <a:p>
            <a:pPr>
              <a:lnSpc>
                <a:spcPct val="100000"/>
              </a:lnSpc>
              <a:spcBef>
                <a:spcPts val="1800"/>
              </a:spcBef>
            </a:pPr>
            <a:r>
              <a:rPr lang="en-US" dirty="0"/>
              <a:t>Sample solution:</a:t>
            </a:r>
            <a:endParaRPr lang="en-US" baseline="30000" dirty="0"/>
          </a:p>
        </p:txBody>
      </p:sp>
      <p:sp>
        <p:nvSpPr>
          <p:cNvPr id="4" name="Title 3"/>
          <p:cNvSpPr>
            <a:spLocks noGrp="1"/>
          </p:cNvSpPr>
          <p:nvPr>
            <p:ph type="title"/>
          </p:nvPr>
        </p:nvSpPr>
        <p:spPr/>
        <p:txBody>
          <a:bodyPr/>
          <a:lstStyle/>
          <a:p>
            <a:r>
              <a:rPr lang="en-US" dirty="0"/>
              <a:t>Problem: Calculate Expression</a:t>
            </a:r>
          </a:p>
        </p:txBody>
      </p:sp>
      <p:sp>
        <p:nvSpPr>
          <p:cNvPr id="5" name="Text Placeholder 5"/>
          <p:cNvSpPr txBox="1">
            <a:spLocks/>
          </p:cNvSpPr>
          <p:nvPr/>
        </p:nvSpPr>
        <p:spPr>
          <a:xfrm>
            <a:off x="855333" y="3419298"/>
            <a:ext cx="10478160" cy="199090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20000"/>
              </a:lnSpc>
              <a:spcBef>
                <a:spcPts val="0"/>
              </a:spcBef>
              <a:spcAft>
                <a:spcPts val="0"/>
              </a:spcAft>
              <a:buClr>
                <a:srgbClr val="F2B254"/>
              </a:buClr>
              <a:buSzPct val="100000"/>
              <a:buNone/>
            </a:pPr>
            <a:r>
              <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double</a:t>
            </a: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val =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(30</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21)</a:t>
            </a:r>
            <a:r>
              <a:rPr lang="en-US" b="1" dirty="0">
                <a:solidFill>
                  <a:srgbClr val="FBEEDC"/>
                </a:solidFill>
                <a:effectLst>
                  <a:outerShdw blurRad="38100" dist="38100" dir="2700000" algn="tl">
                    <a:srgbClr val="000000">
                      <a:alpha val="43137"/>
                    </a:srgbClr>
                  </a:outerShdw>
                </a:effectLst>
                <a:cs typeface="Consolas" pitchFamily="49" charset="0"/>
              </a:rPr>
              <a:t> * 1</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/2.0</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(35</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12</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1/2.</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0);</a:t>
            </a:r>
          </a:p>
          <a:p>
            <a:pPr marL="0" lvl="1" indent="0">
              <a:lnSpc>
                <a:spcPct val="120000"/>
              </a:lnSpc>
              <a:spcBef>
                <a:spcPts val="0"/>
              </a:spcBef>
              <a:spcAft>
                <a:spcPts val="0"/>
              </a:spcAft>
              <a:buClr>
                <a:srgbClr val="F2B254"/>
              </a:buClr>
              <a:buSzPct val="100000"/>
              <a:buNone/>
            </a:pPr>
            <a:r>
              <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double</a:t>
            </a: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valSquare = val * val;</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System.out.println(valSquare);</a:t>
            </a:r>
            <a:endPar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Box 5"/>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https://judge.softuni.bg/Contests/Practice/Index/264#0</a:t>
            </a:r>
            <a:endParaRPr lang="en-US" dirty="0"/>
          </a:p>
        </p:txBody>
      </p:sp>
    </p:spTree>
    <p:extLst>
      <p:ext uri="{BB962C8B-B14F-4D97-AF65-F5344CB8AC3E}">
        <p14:creationId xmlns:p14="http://schemas.microsoft.com/office/powerpoint/2010/main" val="308473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3" name="Content Placeholder 2"/>
          <p:cNvSpPr>
            <a:spLocks noGrp="1"/>
          </p:cNvSpPr>
          <p:nvPr>
            <p:ph idx="1"/>
          </p:nvPr>
        </p:nvSpPr>
        <p:spPr>
          <a:xfrm>
            <a:off x="190413" y="1066800"/>
            <a:ext cx="11804822" cy="5570355"/>
          </a:xfrm>
        </p:spPr>
        <p:txBody>
          <a:bodyPr/>
          <a:lstStyle/>
          <a:p>
            <a:r>
              <a:rPr lang="en-US" dirty="0"/>
              <a:t>Write a Java program to </a:t>
            </a:r>
            <a:r>
              <a:rPr lang="en-US" dirty="0">
                <a:solidFill>
                  <a:schemeClr val="tx2">
                    <a:lumMod val="75000"/>
                  </a:schemeClr>
                </a:solidFill>
              </a:rPr>
              <a:t>sum</a:t>
            </a:r>
            <a:r>
              <a:rPr lang="bg-BG" dirty="0">
                <a:solidFill>
                  <a:schemeClr val="tx2">
                    <a:lumMod val="75000"/>
                  </a:schemeClr>
                </a:solidFill>
              </a:rPr>
              <a:t> </a:t>
            </a:r>
            <a:r>
              <a:rPr lang="en-US" dirty="0">
                <a:solidFill>
                  <a:schemeClr val="tx2">
                    <a:lumMod val="75000"/>
                  </a:schemeClr>
                </a:solidFill>
              </a:rPr>
              <a:t>two real numbers</a:t>
            </a:r>
            <a:r>
              <a:rPr lang="en-US" dirty="0"/>
              <a:t>:</a:t>
            </a:r>
          </a:p>
        </p:txBody>
      </p:sp>
      <p:sp>
        <p:nvSpPr>
          <p:cNvPr id="4" name="Title 3"/>
          <p:cNvSpPr>
            <a:spLocks noGrp="1"/>
          </p:cNvSpPr>
          <p:nvPr>
            <p:ph type="title"/>
          </p:nvPr>
        </p:nvSpPr>
        <p:spPr/>
        <p:txBody>
          <a:bodyPr/>
          <a:lstStyle/>
          <a:p>
            <a:r>
              <a:rPr lang="en-US" dirty="0"/>
              <a:t>Problem: Sum Two</a:t>
            </a:r>
            <a:r>
              <a:rPr lang="bg-BG" dirty="0"/>
              <a:t> </a:t>
            </a:r>
            <a:r>
              <a:rPr lang="en-US" dirty="0"/>
              <a:t>Numbers</a:t>
            </a:r>
          </a:p>
        </p:txBody>
      </p:sp>
      <p:sp>
        <p:nvSpPr>
          <p:cNvPr id="5" name="Text Placeholder 5"/>
          <p:cNvSpPr txBox="1">
            <a:spLocks/>
          </p:cNvSpPr>
          <p:nvPr/>
        </p:nvSpPr>
        <p:spPr>
          <a:xfrm>
            <a:off x="989014" y="1825698"/>
            <a:ext cx="10210798" cy="424998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import java.util.Scanner;</a:t>
            </a:r>
          </a:p>
          <a:p>
            <a:pPr marL="0" lvl="1" indent="0">
              <a:lnSpc>
                <a:spcPct val="100000"/>
              </a:lnSpc>
              <a:spcBef>
                <a:spcPts val="120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SumTwoNumbers {</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public static void main(String[] args)</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Scanner</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scan =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Scanner(System.in)</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double num1 = scan.</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nextDouble()</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double num2 = scan.</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nextDouble()</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System.out.printf("Sum</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%.2f</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num1</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num2</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Box 5"/>
          <p:cNvSpPr txBox="1"/>
          <p:nvPr/>
        </p:nvSpPr>
        <p:spPr>
          <a:xfrm>
            <a:off x="776677" y="6212840"/>
            <a:ext cx="10556816" cy="461665"/>
          </a:xfrm>
          <a:prstGeom prst="rect">
            <a:avLst/>
          </a:prstGeom>
          <a:noFill/>
        </p:spPr>
        <p:txBody>
          <a:bodyPr wrap="square" rtlCol="0">
            <a:spAutoFit/>
          </a:bodyPr>
          <a:lstStyle/>
          <a:p>
            <a:pPr algn="ctr"/>
            <a:r>
              <a:rPr lang="en-US" dirty="0"/>
              <a:t>Check your solution here</a:t>
            </a:r>
            <a:r>
              <a:rPr lang="en-US"/>
              <a:t>: </a:t>
            </a:r>
            <a:r>
              <a:rPr lang="en-US">
                <a:hlinkClick r:id="rId2"/>
              </a:rPr>
              <a:t>https://judge.softuni.bg/Contests/Practice/Index/264#1</a:t>
            </a:r>
            <a:endParaRPr lang="en-US" dirty="0"/>
          </a:p>
        </p:txBody>
      </p:sp>
    </p:spTree>
    <p:extLst>
      <p:ext uri="{BB962C8B-B14F-4D97-AF65-F5344CB8AC3E}">
        <p14:creationId xmlns:p14="http://schemas.microsoft.com/office/powerpoint/2010/main" val="17723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25176" y="4953000"/>
            <a:ext cx="8938472" cy="820600"/>
          </a:xfrm>
        </p:spPr>
        <p:txBody>
          <a:bodyPr/>
          <a:lstStyle/>
          <a:p>
            <a:r>
              <a:rPr lang="en-US" dirty="0"/>
              <a:t>Conditional Statements</a:t>
            </a:r>
          </a:p>
        </p:txBody>
      </p:sp>
      <p:sp>
        <p:nvSpPr>
          <p:cNvPr id="6" name="Text Placeholder 5"/>
          <p:cNvSpPr>
            <a:spLocks noGrp="1"/>
          </p:cNvSpPr>
          <p:nvPr>
            <p:ph type="body" idx="1"/>
          </p:nvPr>
        </p:nvSpPr>
        <p:spPr>
          <a:xfrm>
            <a:off x="1625176" y="5754968"/>
            <a:ext cx="8938472" cy="719034"/>
          </a:xfrm>
        </p:spPr>
        <p:txBody>
          <a:bodyPr/>
          <a:lstStyle/>
          <a:p>
            <a:r>
              <a:rPr lang="en-US" dirty="0"/>
              <a:t>If/else, switch case</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13</a:t>
            </a:fld>
            <a:endParaRPr lang="en-US" dirty="0"/>
          </a:p>
        </p:txBody>
      </p:sp>
      <p:pic>
        <p:nvPicPr>
          <p:cNvPr id="2050" name="Picture 2" descr="Image result for if else cond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1913" y="914401"/>
            <a:ext cx="5705000" cy="3803332"/>
          </a:xfrm>
          <a:prstGeom prst="rect">
            <a:avLst/>
          </a:prstGeom>
          <a:noFill/>
          <a:effectLst>
            <a:glow rad="292100">
              <a:schemeClr val="accent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001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p:txBody>
          <a:bodyPr/>
          <a:lstStyle/>
          <a:p>
            <a:r>
              <a:rPr lang="en-US" dirty="0"/>
              <a:t>Java implements the classical </a:t>
            </a:r>
            <a:r>
              <a:rPr lang="en-US" b="1" dirty="0">
                <a:solidFill>
                  <a:schemeClr val="tx2">
                    <a:lumMod val="75000"/>
                  </a:schemeClr>
                </a:solidFill>
                <a:latin typeface="Consolas" panose="020B0609020204030204" pitchFamily="49" charset="0"/>
                <a:cs typeface="Consolas" panose="020B0609020204030204" pitchFamily="49" charset="0"/>
              </a:rPr>
              <a:t>if</a:t>
            </a:r>
            <a:r>
              <a:rPr lang="en-US" dirty="0"/>
              <a:t> / </a:t>
            </a:r>
            <a:r>
              <a:rPr lang="en-US" b="1" dirty="0">
                <a:solidFill>
                  <a:schemeClr val="tx2">
                    <a:lumMod val="75000"/>
                  </a:schemeClr>
                </a:solidFill>
                <a:latin typeface="Consolas" panose="020B0609020204030204" pitchFamily="49" charset="0"/>
                <a:cs typeface="Consolas" panose="020B0609020204030204" pitchFamily="49" charset="0"/>
              </a:rPr>
              <a:t>if-else</a:t>
            </a:r>
            <a:r>
              <a:rPr lang="en-US" dirty="0"/>
              <a:t> statements:</a:t>
            </a:r>
          </a:p>
          <a:p>
            <a:endParaRPr lang="en-US" dirty="0"/>
          </a:p>
        </p:txBody>
      </p:sp>
      <p:sp>
        <p:nvSpPr>
          <p:cNvPr id="4" name="Title 3"/>
          <p:cNvSpPr>
            <a:spLocks noGrp="1"/>
          </p:cNvSpPr>
          <p:nvPr>
            <p:ph type="title"/>
          </p:nvPr>
        </p:nvSpPr>
        <p:spPr/>
        <p:txBody>
          <a:bodyPr>
            <a:normAutofit/>
          </a:bodyPr>
          <a:lstStyle/>
          <a:p>
            <a:r>
              <a:rPr lang="en-US" dirty="0"/>
              <a:t>Conditions: if-else Statement</a:t>
            </a:r>
          </a:p>
        </p:txBody>
      </p:sp>
      <p:sp>
        <p:nvSpPr>
          <p:cNvPr id="5" name="Rectangle 4"/>
          <p:cNvSpPr>
            <a:spLocks noChangeArrowheads="1"/>
          </p:cNvSpPr>
          <p:nvPr/>
        </p:nvSpPr>
        <p:spPr bwMode="auto">
          <a:xfrm>
            <a:off x="915988" y="2133600"/>
            <a:ext cx="10283824" cy="38950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number = 5;</a:t>
            </a:r>
          </a:p>
          <a:p>
            <a:pPr eaLnBrk="0" hangingPunct="0">
              <a:lnSpc>
                <a:spcPct val="105000"/>
              </a:lnSpc>
              <a:spcBef>
                <a:spcPts val="1200"/>
              </a:spcBef>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if</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(number % 2 == 0) {</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System.out.println("Even number");</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5000"/>
              </a:lnSpc>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else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System.out.println("Odd number");</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01119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p:txBody>
          <a:bodyPr/>
          <a:lstStyle/>
          <a:p>
            <a:r>
              <a:rPr lang="en-US" dirty="0"/>
              <a:t>Beware of Comparing Strings</a:t>
            </a:r>
          </a:p>
        </p:txBody>
      </p:sp>
      <p:sp>
        <p:nvSpPr>
          <p:cNvPr id="5" name="Rectangle 1"/>
          <p:cNvSpPr>
            <a:spLocks noChangeArrowheads="1"/>
          </p:cNvSpPr>
          <p:nvPr/>
        </p:nvSpPr>
        <p:spPr bwMode="auto">
          <a:xfrm>
            <a:off x="1370012" y="1809750"/>
            <a:ext cx="8837612" cy="1692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String s = </a:t>
            </a:r>
            <a:r>
              <a:rPr kumimoji="0" lang="en-US" altLang="en-US" sz="2600" b="1" i="0" u="none" strike="noStrike" cap="none" normalizeH="0" baseline="0" noProof="1">
                <a:ln>
                  <a:noFill/>
                </a:ln>
                <a:solidFill>
                  <a:srgbClr val="008000"/>
                </a:solidFill>
                <a:effectLst/>
                <a:latin typeface="Courier New" panose="02070309020205020404" pitchFamily="49" charset="0"/>
                <a:cs typeface="Courier New" panose="02070309020205020404" pitchFamily="49" charset="0"/>
              </a:rPr>
              <a:t>"sho"</a:t>
            </a: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a:t>
            </a:r>
            <a:b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br>
            <a:r>
              <a:rPr kumimoji="0" lang="en-US" altLang="en-US" sz="2600" b="1" i="0" u="none" strike="noStrike" cap="none" normalizeH="0" baseline="0" noProof="1">
                <a:ln>
                  <a:noFill/>
                </a:ln>
                <a:solidFill>
                  <a:srgbClr val="000080"/>
                </a:solidFill>
                <a:effectLst/>
                <a:latin typeface="Courier New" panose="02070309020205020404" pitchFamily="49" charset="0"/>
                <a:cs typeface="Courier New" panose="02070309020205020404" pitchFamily="49" charset="0"/>
              </a:rPr>
              <a:t>if </a:t>
            </a: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a:t>
            </a:r>
            <a:r>
              <a:rPr kumimoji="0" lang="en-US" altLang="en-US" sz="2600" b="1" i="0" u="none" strike="noStrike" cap="none" normalizeH="0" baseline="0" noProof="1">
                <a:ln>
                  <a:noFill/>
                </a:ln>
                <a:solidFill>
                  <a:srgbClr val="008000"/>
                </a:solidFill>
                <a:effectLst/>
                <a:latin typeface="Courier New" panose="02070309020205020404" pitchFamily="49" charset="0"/>
                <a:cs typeface="Courier New" panose="02070309020205020404" pitchFamily="49" charset="0"/>
              </a:rPr>
              <a:t>"Pesho" </a:t>
            </a: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 </a:t>
            </a:r>
            <a:r>
              <a:rPr kumimoji="0" lang="en-US" altLang="en-US" sz="2600" b="1" i="0" u="none" strike="noStrike" cap="none" normalizeH="0" baseline="0" noProof="1">
                <a:ln>
                  <a:noFill/>
                </a:ln>
                <a:solidFill>
                  <a:srgbClr val="008000"/>
                </a:solidFill>
                <a:effectLst/>
                <a:latin typeface="Courier New" panose="02070309020205020404" pitchFamily="49" charset="0"/>
                <a:cs typeface="Courier New" panose="02070309020205020404" pitchFamily="49" charset="0"/>
              </a:rPr>
              <a:t>"Pe" </a:t>
            </a: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 s) {</a:t>
            </a:r>
            <a:b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b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    System.</a:t>
            </a:r>
            <a:r>
              <a:rPr kumimoji="0" lang="en-US" altLang="en-US" sz="2600" b="1" i="1" u="none" strike="noStrike" cap="none" normalizeH="0" baseline="0" noProof="1">
                <a:ln>
                  <a:noFill/>
                </a:ln>
                <a:solidFill>
                  <a:srgbClr val="660E7A"/>
                </a:solidFill>
                <a:effectLst/>
                <a:latin typeface="Courier New" panose="02070309020205020404" pitchFamily="49" charset="0"/>
                <a:cs typeface="Courier New" panose="02070309020205020404" pitchFamily="49" charset="0"/>
              </a:rPr>
              <a:t>out</a:t>
            </a: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2600" b="1" i="0" u="none" strike="noStrike" cap="none" normalizeH="0" baseline="0" noProof="1">
                <a:ln>
                  <a:noFill/>
                </a:ln>
                <a:solidFill>
                  <a:srgbClr val="008000"/>
                </a:solidFill>
                <a:effectLst/>
                <a:latin typeface="Courier New" panose="02070309020205020404" pitchFamily="49" charset="0"/>
                <a:cs typeface="Courier New" panose="02070309020205020404" pitchFamily="49" charset="0"/>
              </a:rPr>
              <a:t>"Здрасти, Пешо!"</a:t>
            </a: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a:t>
            </a:r>
            <a:b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b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noProof="1">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400751" y="3826717"/>
            <a:ext cx="8759533" cy="1735883"/>
          </a:xfrm>
          <a:prstGeom prst="rect">
            <a:avLst/>
          </a:prstGeom>
        </p:spPr>
      </p:pic>
    </p:spTree>
    <p:extLst>
      <p:ext uri="{BB962C8B-B14F-4D97-AF65-F5344CB8AC3E}">
        <p14:creationId xmlns:p14="http://schemas.microsoft.com/office/powerpoint/2010/main" val="97910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4" name="Title 3"/>
          <p:cNvSpPr>
            <a:spLocks noGrp="1"/>
          </p:cNvSpPr>
          <p:nvPr>
            <p:ph type="title"/>
          </p:nvPr>
        </p:nvSpPr>
        <p:spPr/>
        <p:txBody>
          <a:bodyPr/>
          <a:lstStyle/>
          <a:p>
            <a:r>
              <a:rPr lang="en-US" dirty="0"/>
              <a:t>Beware of Comparing Strings (2)</a:t>
            </a:r>
          </a:p>
        </p:txBody>
      </p:sp>
      <p:sp>
        <p:nvSpPr>
          <p:cNvPr id="5" name="Rectangle 1"/>
          <p:cNvSpPr>
            <a:spLocks noChangeArrowheads="1"/>
          </p:cNvSpPr>
          <p:nvPr/>
        </p:nvSpPr>
        <p:spPr bwMode="auto">
          <a:xfrm>
            <a:off x="1370012" y="1794361"/>
            <a:ext cx="8837612"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String s = </a:t>
            </a:r>
            <a:r>
              <a:rPr kumimoji="0" lang="en-US" altLang="en-US" sz="2600" b="1" i="0" u="none" strike="noStrike" cap="none" normalizeH="0" baseline="0" noProof="1">
                <a:ln>
                  <a:noFill/>
                </a:ln>
                <a:solidFill>
                  <a:srgbClr val="008000"/>
                </a:solidFill>
                <a:effectLst/>
                <a:latin typeface="Courier New" panose="02070309020205020404" pitchFamily="49" charset="0"/>
                <a:cs typeface="Courier New" panose="02070309020205020404" pitchFamily="49" charset="0"/>
              </a:rPr>
              <a:t>"sho"</a:t>
            </a: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a:t>
            </a:r>
            <a:b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br>
            <a:r>
              <a:rPr kumimoji="0" lang="en-US" altLang="en-US" sz="2600" b="1" i="0" u="none" strike="noStrike" cap="none" normalizeH="0" baseline="0" noProof="1">
                <a:ln>
                  <a:noFill/>
                </a:ln>
                <a:solidFill>
                  <a:srgbClr val="000080"/>
                </a:solidFill>
                <a:effectLst/>
                <a:latin typeface="Courier New" panose="02070309020205020404" pitchFamily="49" charset="0"/>
                <a:cs typeface="Courier New" panose="02070309020205020404" pitchFamily="49" charset="0"/>
              </a:rPr>
              <a:t>if </a:t>
            </a: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a:t>
            </a:r>
            <a:r>
              <a:rPr lang="en-US" altLang="en-US" sz="2600" b="1" noProof="1">
                <a:solidFill>
                  <a:srgbClr val="008000"/>
                </a:solidFill>
                <a:latin typeface="Courier New" panose="02070309020205020404" pitchFamily="49" charset="0"/>
                <a:cs typeface="Courier New" panose="02070309020205020404" pitchFamily="49" charset="0"/>
              </a:rPr>
              <a:t>"Pesho"</a:t>
            </a:r>
            <a:r>
              <a:rPr lang="en-US" altLang="en-US" sz="2600" noProof="1">
                <a:solidFill>
                  <a:srgbClr val="000000"/>
                </a:solidFill>
                <a:latin typeface="Courier New" panose="02070309020205020404" pitchFamily="49" charset="0"/>
                <a:cs typeface="Courier New" panose="02070309020205020404" pitchFamily="49" charset="0"/>
              </a:rPr>
              <a:t>.equals(</a:t>
            </a:r>
            <a:r>
              <a:rPr lang="en-US" altLang="en-US" sz="2600" b="1" noProof="1">
                <a:solidFill>
                  <a:srgbClr val="008000"/>
                </a:solidFill>
                <a:latin typeface="Courier New" panose="02070309020205020404" pitchFamily="49" charset="0"/>
                <a:cs typeface="Courier New" panose="02070309020205020404" pitchFamily="49" charset="0"/>
              </a:rPr>
              <a:t>"Pe" </a:t>
            </a:r>
            <a:r>
              <a:rPr lang="en-US" altLang="en-US" sz="2600" noProof="1">
                <a:solidFill>
                  <a:srgbClr val="000000"/>
                </a:solidFill>
                <a:latin typeface="Courier New" panose="02070309020205020404" pitchFamily="49" charset="0"/>
                <a:cs typeface="Courier New" panose="02070309020205020404" pitchFamily="49" charset="0"/>
              </a:rPr>
              <a:t>+ s)</a:t>
            </a: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 {</a:t>
            </a:r>
            <a:b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b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    System.</a:t>
            </a:r>
            <a:r>
              <a:rPr kumimoji="0" lang="en-US" altLang="en-US" sz="2600" b="1" i="1" u="none" strike="noStrike" cap="none" normalizeH="0" baseline="0" noProof="1">
                <a:ln>
                  <a:noFill/>
                </a:ln>
                <a:solidFill>
                  <a:srgbClr val="660E7A"/>
                </a:solidFill>
                <a:effectLst/>
                <a:latin typeface="Courier New" panose="02070309020205020404" pitchFamily="49" charset="0"/>
                <a:cs typeface="Courier New" panose="02070309020205020404" pitchFamily="49" charset="0"/>
              </a:rPr>
              <a:t>out</a:t>
            </a: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2600" b="1" i="0" u="none" strike="noStrike" cap="none" normalizeH="0" baseline="0" noProof="1">
                <a:ln>
                  <a:noFill/>
                </a:ln>
                <a:solidFill>
                  <a:srgbClr val="008000"/>
                </a:solidFill>
                <a:effectLst/>
                <a:latin typeface="Courier New" panose="02070309020205020404" pitchFamily="49" charset="0"/>
                <a:cs typeface="Courier New" panose="02070309020205020404" pitchFamily="49" charset="0"/>
              </a:rPr>
              <a:t>"Здрасти, Пешо!"</a:t>
            </a: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a:t>
            </a:r>
            <a:b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br>
            <a:r>
              <a:rPr kumimoji="0" lang="en-US" altLang="en-US" sz="2600" b="0" i="0" u="none" strike="noStrike" cap="none" normalizeH="0" baseline="0" noProof="1">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noProof="1">
              <a:ln>
                <a:noFill/>
              </a:ln>
              <a:solidFill>
                <a:schemeClr val="tx1"/>
              </a:solidFill>
              <a:effectLst/>
              <a:latin typeface="Arial" panose="020B0604020202020204" pitchFamily="34" charset="0"/>
            </a:endParaRPr>
          </a:p>
        </p:txBody>
      </p:sp>
      <p:pic>
        <p:nvPicPr>
          <p:cNvPr id="11" name="Picture 10"/>
          <p:cNvPicPr>
            <a:picLocks noChangeAspect="1"/>
          </p:cNvPicPr>
          <p:nvPr/>
        </p:nvPicPr>
        <p:blipFill>
          <a:blip r:embed="rId2"/>
          <a:stretch>
            <a:fillRect/>
          </a:stretch>
        </p:blipFill>
        <p:spPr>
          <a:xfrm>
            <a:off x="1400751" y="3886200"/>
            <a:ext cx="8749798" cy="1827634"/>
          </a:xfrm>
          <a:prstGeom prst="rect">
            <a:avLst/>
          </a:prstGeom>
        </p:spPr>
      </p:pic>
      <p:sp>
        <p:nvSpPr>
          <p:cNvPr id="6" name="AutoShape 25"/>
          <p:cNvSpPr>
            <a:spLocks noChangeArrowheads="1"/>
          </p:cNvSpPr>
          <p:nvPr/>
        </p:nvSpPr>
        <p:spPr bwMode="auto">
          <a:xfrm>
            <a:off x="5561012" y="1151121"/>
            <a:ext cx="3774786" cy="1104337"/>
          </a:xfrm>
          <a:prstGeom prst="wedgeRoundRectCallout">
            <a:avLst>
              <a:gd name="adj1" fmla="val -62404"/>
              <a:gd name="adj2" fmla="val 4680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chemeClr val="tx2">
                    <a:lumMod val="75000"/>
                  </a:schemeClr>
                </a:solidFill>
                <a:latin typeface="+mn-lt"/>
              </a:rPr>
              <a:t>Always</a:t>
            </a:r>
            <a:r>
              <a:rPr lang="en-US" sz="2800" dirty="0">
                <a:solidFill>
                  <a:srgbClr val="FFFFFF"/>
                </a:solidFill>
                <a:latin typeface="+mn-lt"/>
              </a:rPr>
              <a:t> use </a:t>
            </a:r>
            <a:r>
              <a:rPr lang="en-US" sz="2800"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rPr>
              <a:t>.equals()</a:t>
            </a:r>
            <a:r>
              <a:rPr lang="en-US" sz="2800" dirty="0">
                <a:solidFill>
                  <a:srgbClr val="FFFFFF"/>
                </a:solidFill>
                <a:latin typeface="+mn-lt"/>
              </a:rPr>
              <a:t> for string comparison!</a:t>
            </a:r>
            <a:endParaRPr lang="bg-BG" sz="2800" dirty="0">
              <a:solidFill>
                <a:srgbClr val="FFFFFF"/>
              </a:solidFill>
              <a:latin typeface="+mn-lt"/>
            </a:endParaRPr>
          </a:p>
        </p:txBody>
      </p:sp>
    </p:spTree>
    <p:extLst>
      <p:ext uri="{BB962C8B-B14F-4D97-AF65-F5344CB8AC3E}">
        <p14:creationId xmlns:p14="http://schemas.microsoft.com/office/powerpoint/2010/main" val="87069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US" dirty="0"/>
              <a:t>You are given 3 integers</a:t>
            </a:r>
          </a:p>
          <a:p>
            <a:pPr lvl="1"/>
            <a:r>
              <a:rPr lang="en-US" dirty="0"/>
              <a:t>Check whether </a:t>
            </a:r>
            <a:r>
              <a:rPr lang="en-US" dirty="0">
                <a:solidFill>
                  <a:schemeClr val="tx2">
                    <a:lumMod val="75000"/>
                  </a:schemeClr>
                </a:solidFill>
              </a:rPr>
              <a:t>the sum of two of them is equal to the third</a:t>
            </a:r>
          </a:p>
          <a:p>
            <a:pPr lvl="1"/>
            <a:r>
              <a:rPr lang="en-US" dirty="0"/>
              <a:t>Print the output in format </a:t>
            </a:r>
            <a:r>
              <a:rPr lang="en-US" b="1" dirty="0">
                <a:solidFill>
                  <a:schemeClr val="tx2">
                    <a:lumMod val="75000"/>
                  </a:schemeClr>
                </a:solidFill>
                <a:latin typeface="Consolas" panose="020B0609020204030204" pitchFamily="49" charset="0"/>
              </a:rPr>
              <a:t>a</a:t>
            </a:r>
            <a:r>
              <a:rPr lang="en-US" dirty="0"/>
              <a:t> + </a:t>
            </a:r>
            <a:r>
              <a:rPr lang="en-US" b="1" dirty="0">
                <a:solidFill>
                  <a:schemeClr val="tx2">
                    <a:lumMod val="75000"/>
                  </a:schemeClr>
                </a:solidFill>
                <a:latin typeface="Consolas" panose="020B0609020204030204" pitchFamily="49" charset="0"/>
              </a:rPr>
              <a:t>b</a:t>
            </a:r>
            <a:r>
              <a:rPr lang="en-US" dirty="0"/>
              <a:t> = </a:t>
            </a:r>
            <a:r>
              <a:rPr lang="en-US" b="1" dirty="0">
                <a:solidFill>
                  <a:schemeClr val="tx2">
                    <a:lumMod val="75000"/>
                  </a:schemeClr>
                </a:solidFill>
                <a:latin typeface="Consolas" panose="020B0609020204030204" pitchFamily="49" charset="0"/>
              </a:rPr>
              <a:t>c</a:t>
            </a:r>
            <a:r>
              <a:rPr lang="en-US" dirty="0"/>
              <a:t> (where </a:t>
            </a:r>
            <a:r>
              <a:rPr lang="en-US" b="1" dirty="0">
                <a:solidFill>
                  <a:schemeClr val="tx2">
                    <a:lumMod val="75000"/>
                  </a:schemeClr>
                </a:solidFill>
                <a:latin typeface="Consolas" panose="020B0609020204030204" pitchFamily="49" charset="0"/>
              </a:rPr>
              <a:t>a</a:t>
            </a:r>
            <a:r>
              <a:rPr lang="en-US" dirty="0"/>
              <a:t> ≤ </a:t>
            </a:r>
            <a:r>
              <a:rPr lang="en-US" b="1" dirty="0">
                <a:solidFill>
                  <a:schemeClr val="tx2">
                    <a:lumMod val="75000"/>
                  </a:schemeClr>
                </a:solidFill>
                <a:latin typeface="Consolas" panose="020B0609020204030204" pitchFamily="49" charset="0"/>
              </a:rPr>
              <a:t>b</a:t>
            </a:r>
            <a:r>
              <a:rPr lang="en-US" dirty="0"/>
              <a:t>)</a:t>
            </a:r>
          </a:p>
        </p:txBody>
      </p:sp>
      <p:sp>
        <p:nvSpPr>
          <p:cNvPr id="4" name="Title 3"/>
          <p:cNvSpPr>
            <a:spLocks noGrp="1"/>
          </p:cNvSpPr>
          <p:nvPr>
            <p:ph type="title"/>
          </p:nvPr>
        </p:nvSpPr>
        <p:spPr/>
        <p:txBody>
          <a:bodyPr/>
          <a:lstStyle/>
          <a:p>
            <a:r>
              <a:rPr lang="en-US" dirty="0"/>
              <a:t>Problem: Three Integers Sum</a:t>
            </a:r>
          </a:p>
        </p:txBody>
      </p:sp>
      <p:sp>
        <p:nvSpPr>
          <p:cNvPr id="5" name="Rectangle 4"/>
          <p:cNvSpPr>
            <a:spLocks noChangeArrowheads="1"/>
          </p:cNvSpPr>
          <p:nvPr/>
        </p:nvSpPr>
        <p:spPr bwMode="auto">
          <a:xfrm>
            <a:off x="836612" y="3527603"/>
            <a:ext cx="1796998"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8 15 7</a:t>
            </a:r>
          </a:p>
        </p:txBody>
      </p:sp>
      <p:sp>
        <p:nvSpPr>
          <p:cNvPr id="7" name="Right Arrow 6"/>
          <p:cNvSpPr/>
          <p:nvPr/>
        </p:nvSpPr>
        <p:spPr>
          <a:xfrm>
            <a:off x="2864826" y="3648440"/>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Rectangle 7"/>
          <p:cNvSpPr>
            <a:spLocks noChangeArrowheads="1"/>
          </p:cNvSpPr>
          <p:nvPr/>
        </p:nvSpPr>
        <p:spPr bwMode="auto">
          <a:xfrm>
            <a:off x="3438130" y="3527603"/>
            <a:ext cx="2656282"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7 + 8 = 15</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8"/>
          <p:cNvSpPr>
            <a:spLocks noChangeArrowheads="1"/>
          </p:cNvSpPr>
          <p:nvPr/>
        </p:nvSpPr>
        <p:spPr bwMode="auto">
          <a:xfrm>
            <a:off x="6812014" y="3527603"/>
            <a:ext cx="1492198"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3 8 12</a:t>
            </a:r>
          </a:p>
        </p:txBody>
      </p:sp>
      <p:sp>
        <p:nvSpPr>
          <p:cNvPr id="10" name="Right Arrow 9"/>
          <p:cNvSpPr/>
          <p:nvPr/>
        </p:nvSpPr>
        <p:spPr>
          <a:xfrm>
            <a:off x="8532812" y="3648440"/>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p:cNvSpPr>
            <a:spLocks noChangeArrowheads="1"/>
          </p:cNvSpPr>
          <p:nvPr/>
        </p:nvSpPr>
        <p:spPr bwMode="auto">
          <a:xfrm>
            <a:off x="9142412" y="3527603"/>
            <a:ext cx="21336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No</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Rectangle 11"/>
          <p:cNvSpPr>
            <a:spLocks noChangeArrowheads="1"/>
          </p:cNvSpPr>
          <p:nvPr/>
        </p:nvSpPr>
        <p:spPr bwMode="auto">
          <a:xfrm>
            <a:off x="836612" y="4593747"/>
            <a:ext cx="1796998"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-5 -3 -2</a:t>
            </a:r>
          </a:p>
        </p:txBody>
      </p:sp>
      <p:sp>
        <p:nvSpPr>
          <p:cNvPr id="13" name="Right Arrow 12"/>
          <p:cNvSpPr/>
          <p:nvPr/>
        </p:nvSpPr>
        <p:spPr>
          <a:xfrm>
            <a:off x="2864826" y="4714584"/>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13"/>
          <p:cNvSpPr>
            <a:spLocks noChangeArrowheads="1"/>
          </p:cNvSpPr>
          <p:nvPr/>
        </p:nvSpPr>
        <p:spPr bwMode="auto">
          <a:xfrm>
            <a:off x="3438130" y="4593747"/>
            <a:ext cx="2656282"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 + -2 = -5</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Rectangle 14"/>
          <p:cNvSpPr>
            <a:spLocks noChangeArrowheads="1"/>
          </p:cNvSpPr>
          <p:nvPr/>
        </p:nvSpPr>
        <p:spPr bwMode="auto">
          <a:xfrm>
            <a:off x="6812014" y="4593747"/>
            <a:ext cx="1492198" cy="5563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0 0 0</a:t>
            </a:r>
          </a:p>
        </p:txBody>
      </p:sp>
      <p:sp>
        <p:nvSpPr>
          <p:cNvPr id="16" name="Right Arrow 15"/>
          <p:cNvSpPr/>
          <p:nvPr/>
        </p:nvSpPr>
        <p:spPr>
          <a:xfrm>
            <a:off x="8532812" y="4714584"/>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Rectangle 16"/>
          <p:cNvSpPr>
            <a:spLocks noChangeArrowheads="1"/>
          </p:cNvSpPr>
          <p:nvPr/>
        </p:nvSpPr>
        <p:spPr bwMode="auto">
          <a:xfrm>
            <a:off x="9142412" y="4593747"/>
            <a:ext cx="21336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0 + 0 = 0</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 name="TextBox 17"/>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https://judge.softuni.bg/Contests/Practice/Index/264#2</a:t>
            </a:r>
            <a:endParaRPr lang="en-US" dirty="0"/>
          </a:p>
        </p:txBody>
      </p:sp>
    </p:spTree>
    <p:extLst>
      <p:ext uri="{BB962C8B-B14F-4D97-AF65-F5344CB8AC3E}">
        <p14:creationId xmlns:p14="http://schemas.microsoft.com/office/powerpoint/2010/main" val="3632293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a:t>Solution: Three Integers Sum</a:t>
            </a:r>
          </a:p>
        </p:txBody>
      </p:sp>
      <p:sp>
        <p:nvSpPr>
          <p:cNvPr id="5" name="Rectangle 4"/>
          <p:cNvSpPr>
            <a:spLocks noChangeArrowheads="1"/>
          </p:cNvSpPr>
          <p:nvPr/>
        </p:nvSpPr>
        <p:spPr bwMode="auto">
          <a:xfrm>
            <a:off x="760414" y="1219200"/>
            <a:ext cx="10667998" cy="48389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static void main(String[] args) {</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Scanner scan = new Scanner(System.in);</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num1 = scan.nextInt();</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num2 = scan.nextInt();</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num3 = scan.nextInt();</a:t>
            </a:r>
          </a:p>
          <a:p>
            <a:pPr eaLnBrk="0" hangingPunct="0">
              <a:spcBef>
                <a:spcPts val="600"/>
              </a:spcBef>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(!checkThreeIntegers(num1, num2, num3) &amp;&amp;</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!checkThreeIntegers(num3, num1, num2) &amp;&amp;</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!checkThreeIntegers(num2, num3, num1))</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System.out.println("No");</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3" name="TextBox 12"/>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https://judge.softuni.bg/Contests/Practice/Index/264#2</a:t>
            </a:r>
            <a:endParaRPr lang="en-US" dirty="0"/>
          </a:p>
        </p:txBody>
      </p:sp>
    </p:spTree>
    <p:extLst>
      <p:ext uri="{BB962C8B-B14F-4D97-AF65-F5344CB8AC3E}">
        <p14:creationId xmlns:p14="http://schemas.microsoft.com/office/powerpoint/2010/main" val="186336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p:cNvSpPr>
            <a:spLocks noGrp="1"/>
          </p:cNvSpPr>
          <p:nvPr>
            <p:ph type="title"/>
          </p:nvPr>
        </p:nvSpPr>
        <p:spPr/>
        <p:txBody>
          <a:bodyPr/>
          <a:lstStyle/>
          <a:p>
            <a:r>
              <a:rPr lang="en-US" dirty="0"/>
              <a:t>Solution: Three Integers Sum (2)</a:t>
            </a:r>
          </a:p>
        </p:txBody>
      </p:sp>
      <p:sp>
        <p:nvSpPr>
          <p:cNvPr id="5" name="Rectangle 4"/>
          <p:cNvSpPr>
            <a:spLocks noChangeArrowheads="1"/>
          </p:cNvSpPr>
          <p:nvPr/>
        </p:nvSpPr>
        <p:spPr bwMode="auto">
          <a:xfrm>
            <a:off x="760414" y="1416098"/>
            <a:ext cx="10667998" cy="414650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static boolean checkThreeIntegers(</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num1, int num2, int sum) {</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(num1 + num2 != sum)</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(num1 &lt;= num2)</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System.out.printf("%d + %d = %d\n", num1, num2, sum);</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else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System.out.printf("%d + %d = %d\n", num2, num1, sum);</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TextBox 6"/>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https://judge.softuni.bg/Contests/Practice/Index/264#2</a:t>
            </a:r>
            <a:endParaRPr lang="en-US" dirty="0"/>
          </a:p>
        </p:txBody>
      </p:sp>
    </p:spTree>
    <p:extLst>
      <p:ext uri="{BB962C8B-B14F-4D97-AF65-F5344CB8AC3E}">
        <p14:creationId xmlns:p14="http://schemas.microsoft.com/office/powerpoint/2010/main" val="23714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43000"/>
            <a:ext cx="11804822" cy="5578477"/>
          </a:xfrm>
        </p:spPr>
        <p:txBody>
          <a:bodyPr>
            <a:normAutofit/>
          </a:bodyPr>
          <a:lstStyle/>
          <a:p>
            <a:pPr marL="571500" indent="-571500">
              <a:lnSpc>
                <a:spcPct val="100000"/>
              </a:lnSpc>
              <a:buFont typeface="+mj-lt"/>
              <a:buAutoNum type="romanUcPeriod"/>
            </a:pPr>
            <a:r>
              <a:rPr lang="en-US" sz="3200" dirty="0"/>
              <a:t>Java Syntax</a:t>
            </a:r>
          </a:p>
          <a:p>
            <a:pPr marL="876246" lvl="1" indent="-571500">
              <a:lnSpc>
                <a:spcPct val="100000"/>
              </a:lnSpc>
              <a:buFont typeface="+mj-lt"/>
              <a:buAutoNum type="arabicPeriod"/>
            </a:pPr>
            <a:r>
              <a:rPr lang="en-US" sz="3000" dirty="0"/>
              <a:t>Variables and Operators</a:t>
            </a:r>
          </a:p>
          <a:p>
            <a:pPr marL="876246" lvl="1" indent="-571500">
              <a:lnSpc>
                <a:spcPct val="100000"/>
              </a:lnSpc>
              <a:buFont typeface="+mj-lt"/>
              <a:buAutoNum type="arabicPeriod"/>
            </a:pPr>
            <a:r>
              <a:rPr lang="en-US" sz="3000" dirty="0"/>
              <a:t>Conditions: </a:t>
            </a:r>
            <a:r>
              <a:rPr lang="en-US" sz="3000" b="1" dirty="0">
                <a:solidFill>
                  <a:schemeClr val="tx2">
                    <a:lumMod val="75000"/>
                  </a:schemeClr>
                </a:solidFill>
                <a:latin typeface="Consolas" panose="020B0609020204030204" pitchFamily="49" charset="0"/>
              </a:rPr>
              <a:t>if</a:t>
            </a:r>
            <a:r>
              <a:rPr lang="en-US" sz="3000" dirty="0"/>
              <a:t>-</a:t>
            </a:r>
            <a:r>
              <a:rPr lang="en-US" sz="3000" b="1" dirty="0">
                <a:solidFill>
                  <a:schemeClr val="tx2">
                    <a:lumMod val="75000"/>
                  </a:schemeClr>
                </a:solidFill>
                <a:latin typeface="Consolas" panose="020B0609020204030204" pitchFamily="49" charset="0"/>
              </a:rPr>
              <a:t>else</a:t>
            </a:r>
            <a:r>
              <a:rPr lang="en-US" sz="3000" dirty="0"/>
              <a:t>, </a:t>
            </a:r>
            <a:r>
              <a:rPr lang="en-US" sz="3000" b="1" dirty="0">
                <a:solidFill>
                  <a:schemeClr val="tx2">
                    <a:lumMod val="75000"/>
                  </a:schemeClr>
                </a:solidFill>
                <a:latin typeface="Consolas" panose="020B0609020204030204" pitchFamily="49" charset="0"/>
              </a:rPr>
              <a:t>switch</a:t>
            </a:r>
          </a:p>
          <a:p>
            <a:pPr marL="876246" lvl="1" indent="-571500">
              <a:lnSpc>
                <a:spcPct val="100000"/>
              </a:lnSpc>
              <a:buFont typeface="+mj-lt"/>
              <a:buAutoNum type="arabicPeriod"/>
            </a:pPr>
            <a:r>
              <a:rPr lang="en-US" sz="3000" dirty="0"/>
              <a:t>Loops: </a:t>
            </a:r>
            <a:r>
              <a:rPr lang="en-US" sz="3000" b="1" dirty="0">
                <a:solidFill>
                  <a:schemeClr val="tx2">
                    <a:lumMod val="75000"/>
                  </a:schemeClr>
                </a:solidFill>
                <a:latin typeface="Consolas" panose="020B0609020204030204" pitchFamily="49" charset="0"/>
              </a:rPr>
              <a:t>for</a:t>
            </a:r>
            <a:r>
              <a:rPr lang="en-US" sz="3000" dirty="0"/>
              <a:t>, </a:t>
            </a:r>
            <a:r>
              <a:rPr lang="en-US" sz="3000" b="1" dirty="0">
                <a:solidFill>
                  <a:schemeClr val="tx2">
                    <a:lumMod val="75000"/>
                  </a:schemeClr>
                </a:solidFill>
                <a:latin typeface="Consolas" panose="020B0609020204030204" pitchFamily="49" charset="0"/>
              </a:rPr>
              <a:t>while</a:t>
            </a:r>
            <a:r>
              <a:rPr lang="en-US" sz="3000" dirty="0"/>
              <a:t>, </a:t>
            </a:r>
            <a:r>
              <a:rPr lang="en-US" sz="3000" b="1" dirty="0">
                <a:solidFill>
                  <a:schemeClr val="tx2">
                    <a:lumMod val="75000"/>
                  </a:schemeClr>
                </a:solidFill>
                <a:latin typeface="Consolas" panose="020B0609020204030204" pitchFamily="49" charset="0"/>
              </a:rPr>
              <a:t>do</a:t>
            </a:r>
            <a:r>
              <a:rPr lang="en-US" sz="3000" dirty="0"/>
              <a:t>-</a:t>
            </a:r>
            <a:r>
              <a:rPr lang="en-US" sz="3000" b="1" dirty="0">
                <a:solidFill>
                  <a:schemeClr val="tx2">
                    <a:lumMod val="75000"/>
                  </a:schemeClr>
                </a:solidFill>
                <a:latin typeface="Consolas" panose="020B0609020204030204" pitchFamily="49" charset="0"/>
              </a:rPr>
              <a:t>while</a:t>
            </a:r>
            <a:r>
              <a:rPr lang="en-US" sz="3000" dirty="0"/>
              <a:t>, …</a:t>
            </a:r>
          </a:p>
          <a:p>
            <a:pPr marL="876246" lvl="1" indent="-571500">
              <a:lnSpc>
                <a:spcPct val="100000"/>
              </a:lnSpc>
              <a:buFont typeface="+mj-lt"/>
              <a:buAutoNum type="arabicPeriod"/>
            </a:pPr>
            <a:r>
              <a:rPr lang="en-US" sz="3000" dirty="0"/>
              <a:t>Methods, parameters, return value</a:t>
            </a:r>
          </a:p>
          <a:p>
            <a:pPr marL="876246" lvl="1" indent="-571500">
              <a:lnSpc>
                <a:spcPct val="100000"/>
              </a:lnSpc>
              <a:buFont typeface="+mj-lt"/>
              <a:buAutoNum type="arabicPeriod"/>
            </a:pPr>
            <a:r>
              <a:rPr lang="en-US" sz="3000" dirty="0"/>
              <a:t>Objects and Classes</a:t>
            </a:r>
          </a:p>
          <a:p>
            <a:pPr marL="876246" lvl="1" indent="-571500">
              <a:lnSpc>
                <a:spcPct val="100000"/>
              </a:lnSpc>
              <a:buFont typeface="+mj-lt"/>
              <a:buAutoNum type="arabicPeriod"/>
            </a:pPr>
            <a:r>
              <a:rPr lang="en-US" sz="3000" dirty="0"/>
              <a:t>Arrays and Collections:</a:t>
            </a:r>
            <a:br>
              <a:rPr lang="en-US" sz="3000" dirty="0"/>
            </a:br>
            <a:r>
              <a:rPr lang="en-US" sz="3000" b="1" noProof="1">
                <a:solidFill>
                  <a:schemeClr val="tx2">
                    <a:lumMod val="75000"/>
                  </a:schemeClr>
                </a:solidFill>
                <a:latin typeface="Consolas" panose="020B0609020204030204" pitchFamily="49" charset="0"/>
              </a:rPr>
              <a:t>ArrayList</a:t>
            </a:r>
            <a:r>
              <a:rPr lang="en-US" sz="3000" dirty="0"/>
              <a:t>, </a:t>
            </a:r>
            <a:r>
              <a:rPr lang="en-US" sz="3000" b="1" dirty="0">
                <a:solidFill>
                  <a:schemeClr val="tx2">
                    <a:lumMod val="75000"/>
                  </a:schemeClr>
                </a:solidFill>
                <a:latin typeface="Consolas" panose="020B0609020204030204" pitchFamily="49" charset="0"/>
              </a:rPr>
              <a:t>Map</a:t>
            </a:r>
            <a:r>
              <a:rPr lang="en-US" sz="3000" dirty="0"/>
              <a:t>, </a:t>
            </a:r>
            <a:r>
              <a:rPr lang="en-US" sz="3000" b="1" dirty="0">
                <a:solidFill>
                  <a:schemeClr val="tx2">
                    <a:lumMod val="75000"/>
                  </a:schemeClr>
                </a:solidFill>
                <a:latin typeface="Consolas" panose="020B0609020204030204" pitchFamily="49" charset="0"/>
              </a:rPr>
              <a:t>Set</a:t>
            </a:r>
          </a:p>
          <a:p>
            <a:pPr marL="446088" indent="-446088">
              <a:lnSpc>
                <a:spcPct val="100000"/>
              </a:lnSpc>
              <a:buFontTx/>
              <a:buAutoNum type="romanUcPeriod"/>
            </a:pPr>
            <a:r>
              <a:rPr lang="en-US" sz="3200" dirty="0"/>
              <a:t>Java Web with Spring MVC</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1026"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87" y="1066800"/>
            <a:ext cx="2172565" cy="2172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8340056" y="1634534"/>
            <a:ext cx="3164556" cy="4080466"/>
          </a:xfrm>
          <a:prstGeom prst="rect">
            <a:avLst/>
          </a:prstGeom>
        </p:spPr>
      </p:pic>
      <p:pic>
        <p:nvPicPr>
          <p:cNvPr id="9" name="Picture 8"/>
          <p:cNvPicPr>
            <a:picLocks noChangeAspect="1"/>
          </p:cNvPicPr>
          <p:nvPr/>
        </p:nvPicPr>
        <p:blipFill>
          <a:blip r:embed="rId5"/>
          <a:stretch>
            <a:fillRect/>
          </a:stretch>
        </p:blipFill>
        <p:spPr>
          <a:xfrm>
            <a:off x="5561012" y="4566920"/>
            <a:ext cx="2318319" cy="1295400"/>
          </a:xfrm>
          <a:prstGeom prst="roundRect">
            <a:avLst>
              <a:gd name="adj" fmla="val 3101"/>
            </a:avLst>
          </a:prstGeom>
        </p:spPr>
      </p:pic>
    </p:spTree>
    <p:extLst>
      <p:ext uri="{BB962C8B-B14F-4D97-AF65-F5344CB8AC3E}">
        <p14:creationId xmlns:p14="http://schemas.microsoft.com/office/powerpoint/2010/main" val="13786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463875" name="Rectangle 3"/>
          <p:cNvSpPr>
            <a:spLocks noGrp="1" noChangeArrowheads="1"/>
          </p:cNvSpPr>
          <p:nvPr>
            <p:ph idx="1"/>
          </p:nvPr>
        </p:nvSpPr>
        <p:spPr/>
        <p:txBody>
          <a:bodyPr>
            <a:normAutofit/>
          </a:bodyPr>
          <a:lstStyle/>
          <a:p>
            <a:pPr>
              <a:lnSpc>
                <a:spcPct val="100000"/>
              </a:lnSpc>
            </a:pPr>
            <a:r>
              <a:rPr lang="en-US" dirty="0"/>
              <a:t>Selects for execution a statement from a list depending on the value of the </a:t>
            </a:r>
            <a:r>
              <a:rPr lang="en-US" b="1" dirty="0">
                <a:solidFill>
                  <a:schemeClr val="tx2">
                    <a:lumMod val="75000"/>
                  </a:schemeClr>
                </a:solidFill>
                <a:latin typeface="Consolas" pitchFamily="49" charset="0"/>
                <a:cs typeface="Consolas" pitchFamily="49" charset="0"/>
              </a:rPr>
              <a:t>switch</a:t>
            </a:r>
            <a:r>
              <a:rPr lang="en-US" dirty="0"/>
              <a:t> expression </a:t>
            </a:r>
          </a:p>
        </p:txBody>
      </p:sp>
      <p:sp>
        <p:nvSpPr>
          <p:cNvPr id="463874" name="Rectangle 2"/>
          <p:cNvSpPr>
            <a:spLocks noGrp="1" noChangeArrowheads="1"/>
          </p:cNvSpPr>
          <p:nvPr>
            <p:ph type="title"/>
          </p:nvPr>
        </p:nvSpPr>
        <p:spPr/>
        <p:txBody>
          <a:bodyPr/>
          <a:lstStyle/>
          <a:p>
            <a:r>
              <a:rPr lang="en-US" dirty="0"/>
              <a:t>The </a:t>
            </a:r>
            <a:r>
              <a:rPr lang="en-US" dirty="0">
                <a:latin typeface="Consolas" pitchFamily="49" charset="0"/>
                <a:cs typeface="Consolas" pitchFamily="49" charset="0"/>
              </a:rPr>
              <a:t>switch-case</a:t>
            </a:r>
            <a:r>
              <a:rPr lang="en-US" dirty="0"/>
              <a:t> Statement</a:t>
            </a:r>
            <a:endParaRPr lang="bg-BG" dirty="0">
              <a:latin typeface="Consolas" pitchFamily="49" charset="0"/>
              <a:cs typeface="Consolas" pitchFamily="49" charset="0"/>
            </a:endParaRPr>
          </a:p>
        </p:txBody>
      </p:sp>
      <p:sp>
        <p:nvSpPr>
          <p:cNvPr id="463876" name="Rectangle 4"/>
          <p:cNvSpPr>
            <a:spLocks noChangeArrowheads="1"/>
          </p:cNvSpPr>
          <p:nvPr/>
        </p:nvSpPr>
        <p:spPr bwMode="auto">
          <a:xfrm>
            <a:off x="993776" y="2438400"/>
            <a:ext cx="10282236" cy="397031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int day = 3;</a:t>
            </a:r>
            <a:endParaRPr lang="bg-BG"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switch (day) {</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1: System.out.println("Monday");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2: System.out.println("Tuesday");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3: System.out.println("Wednesday"); break;</a:t>
            </a:r>
          </a:p>
          <a:p>
            <a:pPr marL="457200" indent="-457200" eaLnBrk="0" hangingPunct="0">
              <a:buClr>
                <a:schemeClr val="accent5">
                  <a:lumMod val="40000"/>
                  <a:lumOff val="60000"/>
                </a:schemeClr>
              </a:buClr>
              <a:buSzPct val="70000"/>
            </a:pPr>
            <a:r>
              <a:rPr lang="bg-BG"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7: System.out.println("Sunday");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default: System.out.println("Error!");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653794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25176" y="4953000"/>
            <a:ext cx="8938472" cy="820600"/>
          </a:xfrm>
        </p:spPr>
        <p:txBody>
          <a:bodyPr/>
          <a:lstStyle/>
          <a:p>
            <a:r>
              <a:rPr lang="en-US" dirty="0"/>
              <a:t>Loops</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21</a:t>
            </a:fld>
            <a:endParaRPr lang="en-US" dirty="0"/>
          </a:p>
        </p:txBody>
      </p:sp>
      <p:sp>
        <p:nvSpPr>
          <p:cNvPr id="3" name="Text Placeholder 2"/>
          <p:cNvSpPr>
            <a:spLocks noGrp="1"/>
          </p:cNvSpPr>
          <p:nvPr>
            <p:ph type="body" idx="1"/>
          </p:nvPr>
        </p:nvSpPr>
        <p:spPr>
          <a:xfrm>
            <a:off x="1625176" y="5754968"/>
            <a:ext cx="8938472" cy="688256"/>
          </a:xfrm>
        </p:spPr>
        <p:txBody>
          <a:bodyPr/>
          <a:lstStyle/>
          <a:p>
            <a:r>
              <a:rPr lang="en-US" dirty="0"/>
              <a:t>For, while, do-while</a:t>
            </a:r>
          </a:p>
        </p:txBody>
      </p:sp>
      <p:pic>
        <p:nvPicPr>
          <p:cNvPr id="3074" name="Picture 2" descr="Image result for infinite loop"/>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3420554" y="727710"/>
            <a:ext cx="5347716" cy="4149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434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3" name="Content Placeholder 2"/>
          <p:cNvSpPr>
            <a:spLocks noGrp="1"/>
          </p:cNvSpPr>
          <p:nvPr>
            <p:ph idx="1"/>
          </p:nvPr>
        </p:nvSpPr>
        <p:spPr/>
        <p:txBody>
          <a:bodyPr/>
          <a:lstStyle/>
          <a:p>
            <a:r>
              <a:rPr lang="en-US" dirty="0"/>
              <a:t>The </a:t>
            </a:r>
            <a:r>
              <a:rPr lang="en-US" b="1" dirty="0">
                <a:solidFill>
                  <a:schemeClr val="tx2">
                    <a:lumMod val="75000"/>
                  </a:schemeClr>
                </a:solidFill>
                <a:latin typeface="Consolas" panose="020B0609020204030204" pitchFamily="49" charset="0"/>
              </a:rPr>
              <a:t>for</a:t>
            </a:r>
            <a:r>
              <a:rPr lang="en-US" dirty="0"/>
              <a:t> / </a:t>
            </a:r>
            <a:r>
              <a:rPr lang="en-US" b="1" dirty="0">
                <a:solidFill>
                  <a:schemeClr val="tx2">
                    <a:lumMod val="75000"/>
                  </a:schemeClr>
                </a:solidFill>
                <a:latin typeface="Consolas" panose="020B0609020204030204" pitchFamily="49" charset="0"/>
              </a:rPr>
              <a:t>while</a:t>
            </a:r>
            <a:r>
              <a:rPr lang="en-US" dirty="0"/>
              <a:t> / </a:t>
            </a:r>
            <a:r>
              <a:rPr lang="en-US" b="1" dirty="0">
                <a:solidFill>
                  <a:schemeClr val="tx2">
                    <a:lumMod val="75000"/>
                  </a:schemeClr>
                </a:solidFill>
                <a:latin typeface="Consolas" panose="020B0609020204030204" pitchFamily="49" charset="0"/>
              </a:rPr>
              <a:t>do-while</a:t>
            </a:r>
            <a:r>
              <a:rPr lang="en-US" dirty="0"/>
              <a:t> loops work as in C++, C# and Java</a:t>
            </a:r>
          </a:p>
        </p:txBody>
      </p:sp>
      <p:sp>
        <p:nvSpPr>
          <p:cNvPr id="4" name="Title 3"/>
          <p:cNvSpPr>
            <a:spLocks noGrp="1"/>
          </p:cNvSpPr>
          <p:nvPr>
            <p:ph type="title"/>
          </p:nvPr>
        </p:nvSpPr>
        <p:spPr/>
        <p:txBody>
          <a:bodyPr/>
          <a:lstStyle/>
          <a:p>
            <a:r>
              <a:rPr lang="en-US" dirty="0"/>
              <a:t>Loops: for, while, do-while, …</a:t>
            </a:r>
          </a:p>
        </p:txBody>
      </p:sp>
      <p:sp>
        <p:nvSpPr>
          <p:cNvPr id="5" name="Rectangle 4"/>
          <p:cNvSpPr>
            <a:spLocks noChangeArrowheads="1"/>
          </p:cNvSpPr>
          <p:nvPr/>
        </p:nvSpPr>
        <p:spPr bwMode="auto">
          <a:xfrm>
            <a:off x="841376" y="1943912"/>
            <a:ext cx="10587036" cy="1015663"/>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(int i = 0; i &lt;= 10; i++)</a:t>
            </a:r>
          </a:p>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System.out.println(i); </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0 1 2 3 4 … 10</a:t>
            </a:r>
          </a:p>
        </p:txBody>
      </p:sp>
      <p:sp>
        <p:nvSpPr>
          <p:cNvPr id="6" name="Rectangle 5"/>
          <p:cNvSpPr>
            <a:spLocks noChangeArrowheads="1"/>
          </p:cNvSpPr>
          <p:nvPr/>
        </p:nvSpPr>
        <p:spPr bwMode="auto">
          <a:xfrm>
            <a:off x="841376" y="3229152"/>
            <a:ext cx="10587036" cy="147732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int count = 1;</a:t>
            </a:r>
          </a:p>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while</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(count &lt; 1024)</a:t>
            </a:r>
          </a:p>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System.out.println(count *= 2);</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 2 4 8 … 1024</a:t>
            </a:r>
            <a:endPar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6"/>
          <p:cNvSpPr>
            <a:spLocks noChangeArrowheads="1"/>
          </p:cNvSpPr>
          <p:nvPr/>
        </p:nvSpPr>
        <p:spPr bwMode="auto">
          <a:xfrm>
            <a:off x="841376" y="4978517"/>
            <a:ext cx="10587036" cy="147732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String s = "ha";</a:t>
            </a:r>
          </a:p>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 System.out.println(s); s = s + s; }</a:t>
            </a:r>
          </a:p>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while</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(s.length() &lt; 10); </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ha haha hahahaha</a:t>
            </a:r>
          </a:p>
        </p:txBody>
      </p:sp>
    </p:spTree>
    <p:extLst>
      <p:ext uri="{BB962C8B-B14F-4D97-AF65-F5344CB8AC3E}">
        <p14:creationId xmlns:p14="http://schemas.microsoft.com/office/powerpoint/2010/main" val="313330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p:txBody>
          <a:bodyPr>
            <a:normAutofit/>
          </a:bodyPr>
          <a:lstStyle/>
          <a:p>
            <a:r>
              <a:rPr lang="en-US" dirty="0"/>
              <a:t>Problem</a:t>
            </a:r>
            <a:r>
              <a:rPr lang="en-US"/>
              <a:t>: Sum </a:t>
            </a:r>
            <a:r>
              <a:rPr lang="en-US" dirty="0"/>
              <a:t>N Integers in Java</a:t>
            </a:r>
          </a:p>
        </p:txBody>
      </p:sp>
      <p:sp>
        <p:nvSpPr>
          <p:cNvPr id="6" name="Text Placeholder 5"/>
          <p:cNvSpPr txBox="1">
            <a:spLocks/>
          </p:cNvSpPr>
          <p:nvPr/>
        </p:nvSpPr>
        <p:spPr>
          <a:xfrm>
            <a:off x="912814" y="1219200"/>
            <a:ext cx="8991598" cy="477320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import java.util.Scanner;</a:t>
            </a:r>
          </a:p>
          <a:p>
            <a:pPr marL="0" lvl="1" indent="0">
              <a:lnSpc>
                <a:spcPct val="100000"/>
              </a:lnSpc>
              <a:spcBef>
                <a:spcPts val="120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SumIntegers {</a:t>
            </a:r>
          </a:p>
          <a:p>
            <a:pPr marL="0" lvl="1" indent="0">
              <a:lnSpc>
                <a:spcPct val="100000"/>
              </a:lnSpc>
              <a:spcBef>
                <a:spcPts val="0"/>
              </a:spcBef>
              <a:spcAft>
                <a:spcPts val="0"/>
              </a:spcAft>
              <a:buClr>
                <a:srgbClr val="F2B254"/>
              </a:buClr>
              <a:buSzPct val="100000"/>
              <a:buNone/>
            </a:pP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public static void main(String[] args)</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Scanner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scan =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Scanner(System.in)</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int n = scan.</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nextInt()</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long sum = 0;</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(int i = 0; i &lt; n; i++)</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sum += scan.</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nextInt()</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System.out.println("Sum = " + sum);</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TextBox 7"/>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https://judge.softuni.bg/Contests/Practice/Index/264#3</a:t>
            </a:r>
            <a:endParaRPr lang="en-US" dirty="0"/>
          </a:p>
        </p:txBody>
      </p:sp>
      <p:sp>
        <p:nvSpPr>
          <p:cNvPr id="9" name="Rectangle 8"/>
          <p:cNvSpPr>
            <a:spLocks noChangeArrowheads="1"/>
          </p:cNvSpPr>
          <p:nvPr/>
        </p:nvSpPr>
        <p:spPr bwMode="auto">
          <a:xfrm>
            <a:off x="10285412" y="1219200"/>
            <a:ext cx="914400" cy="32440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30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40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a:t>
            </a:r>
            <a:endPar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Down Arrow 9"/>
          <p:cNvSpPr/>
          <p:nvPr/>
        </p:nvSpPr>
        <p:spPr>
          <a:xfrm>
            <a:off x="10552112" y="470448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p:cNvSpPr>
            <a:spLocks noChangeArrowheads="1"/>
          </p:cNvSpPr>
          <p:nvPr/>
        </p:nvSpPr>
        <p:spPr bwMode="auto">
          <a:xfrm>
            <a:off x="10288904" y="5402946"/>
            <a:ext cx="914400" cy="58945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30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99</a:t>
            </a:r>
            <a:endPar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8586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p:txBody>
          <a:bodyPr/>
          <a:lstStyle/>
          <a:p>
            <a:r>
              <a:rPr lang="en-US" dirty="0"/>
              <a:t>Write a Java program that finds and prints all </a:t>
            </a:r>
            <a:r>
              <a:rPr lang="en-US" dirty="0">
                <a:solidFill>
                  <a:schemeClr val="tx2">
                    <a:lumMod val="75000"/>
                  </a:schemeClr>
                </a:solidFill>
              </a:rPr>
              <a:t>symmetric numbers</a:t>
            </a:r>
            <a:r>
              <a:rPr lang="en-US" dirty="0"/>
              <a:t> in the range [</a:t>
            </a:r>
            <a:r>
              <a:rPr lang="en-US" b="1" dirty="0">
                <a:solidFill>
                  <a:schemeClr val="tx2">
                    <a:lumMod val="75000"/>
                  </a:schemeClr>
                </a:solidFill>
                <a:latin typeface="Consolas" panose="020B0609020204030204" pitchFamily="49" charset="0"/>
              </a:rPr>
              <a:t>1</a:t>
            </a:r>
            <a:r>
              <a:rPr lang="en-US" dirty="0"/>
              <a:t>…</a:t>
            </a:r>
            <a:r>
              <a:rPr lang="en-US" b="1" dirty="0">
                <a:solidFill>
                  <a:schemeClr val="tx2">
                    <a:lumMod val="75000"/>
                  </a:schemeClr>
                </a:solidFill>
                <a:latin typeface="Consolas" panose="020B0609020204030204" pitchFamily="49" charset="0"/>
              </a:rPr>
              <a:t>n</a:t>
            </a:r>
            <a:r>
              <a:rPr lang="en-US" dirty="0"/>
              <a:t>]</a:t>
            </a:r>
          </a:p>
        </p:txBody>
      </p:sp>
      <p:sp>
        <p:nvSpPr>
          <p:cNvPr id="4" name="Title 3"/>
          <p:cNvSpPr>
            <a:spLocks noGrp="1"/>
          </p:cNvSpPr>
          <p:nvPr>
            <p:ph type="title"/>
          </p:nvPr>
        </p:nvSpPr>
        <p:spPr/>
        <p:txBody>
          <a:bodyPr/>
          <a:lstStyle/>
          <a:p>
            <a:r>
              <a:rPr lang="en-US" dirty="0"/>
              <a:t>Problem: Symmetric Numbers</a:t>
            </a:r>
          </a:p>
        </p:txBody>
      </p:sp>
      <p:sp>
        <p:nvSpPr>
          <p:cNvPr id="5" name="Rectangle 4"/>
          <p:cNvSpPr>
            <a:spLocks noChangeArrowheads="1"/>
          </p:cNvSpPr>
          <p:nvPr/>
        </p:nvSpPr>
        <p:spPr bwMode="auto">
          <a:xfrm>
            <a:off x="761693" y="3998447"/>
            <a:ext cx="1066800" cy="5563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750</a:t>
            </a:r>
          </a:p>
        </p:txBody>
      </p:sp>
      <p:sp>
        <p:nvSpPr>
          <p:cNvPr id="6" name="Right Arrow 5"/>
          <p:cNvSpPr/>
          <p:nvPr/>
        </p:nvSpPr>
        <p:spPr>
          <a:xfrm>
            <a:off x="2022389" y="4103510"/>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Rectangle 6"/>
          <p:cNvSpPr>
            <a:spLocks noChangeArrowheads="1"/>
          </p:cNvSpPr>
          <p:nvPr/>
        </p:nvSpPr>
        <p:spPr bwMode="auto">
          <a:xfrm>
            <a:off x="2589212" y="2496113"/>
            <a:ext cx="8839200" cy="35609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 2 3 4 5 6 7 8 9 11 22 33 44 55 66 77 88 99 101 111 121 131 141 151 161 171 181 191 202 212 222 232 242 252 262 272 282 292 303 313 323 333 343 353 363 373 383 393 404 414 424 434 444 454 464 474 484 494 505 515 525 535 545 555 565 575 585 595 606 616 626 636 646 656 666 676 686 696 707 717 727 737 747</a:t>
            </a:r>
          </a:p>
        </p:txBody>
      </p:sp>
      <p:sp>
        <p:nvSpPr>
          <p:cNvPr id="10" name="TextBox 9"/>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https://judge.softuni.bg/Contests/Practice/Index/264#4</a:t>
            </a:r>
            <a:endParaRPr lang="en-US" dirty="0"/>
          </a:p>
        </p:txBody>
      </p:sp>
    </p:spTree>
    <p:extLst>
      <p:ext uri="{BB962C8B-B14F-4D97-AF65-F5344CB8AC3E}">
        <p14:creationId xmlns:p14="http://schemas.microsoft.com/office/powerpoint/2010/main" val="160097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a:t>Solution: Symmetric Numbers</a:t>
            </a:r>
          </a:p>
        </p:txBody>
      </p:sp>
      <p:sp>
        <p:nvSpPr>
          <p:cNvPr id="5" name="Rectangle 4"/>
          <p:cNvSpPr>
            <a:spLocks noChangeArrowheads="1"/>
          </p:cNvSpPr>
          <p:nvPr/>
        </p:nvSpPr>
        <p:spPr bwMode="auto">
          <a:xfrm>
            <a:off x="760414" y="1066800"/>
            <a:ext cx="10667998" cy="510060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static void main(String[] args)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Scanner scan = new Scanner(System.in);</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 = scan.nextInt();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for (int i = 1; i &lt;= n; i++)</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(isSymmetric("" + i))</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System.out.print(i + "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static boolean isSymmetric(String str)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for (int i = 0; i &lt; str.length() / 2; i++)</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(str.charAt(i) != str.charAt(str.length() - i - 1))</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9" name="TextBox 8"/>
          <p:cNvSpPr txBox="1"/>
          <p:nvPr/>
        </p:nvSpPr>
        <p:spPr>
          <a:xfrm>
            <a:off x="776677" y="621284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https://judge.softuni.bg/Contests/Practice/Index/264#4</a:t>
            </a:r>
            <a:endParaRPr lang="en-US" dirty="0"/>
          </a:p>
        </p:txBody>
      </p:sp>
    </p:spTree>
    <p:extLst>
      <p:ext uri="{BB962C8B-B14F-4D97-AF65-F5344CB8AC3E}">
        <p14:creationId xmlns:p14="http://schemas.microsoft.com/office/powerpoint/2010/main" val="69020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3" name="Content Placeholder 2"/>
          <p:cNvSpPr>
            <a:spLocks noGrp="1"/>
          </p:cNvSpPr>
          <p:nvPr>
            <p:ph idx="1"/>
          </p:nvPr>
        </p:nvSpPr>
        <p:spPr/>
        <p:txBody>
          <a:bodyPr/>
          <a:lstStyle/>
          <a:p>
            <a:r>
              <a:rPr lang="en-US" dirty="0">
                <a:solidFill>
                  <a:schemeClr val="tx2">
                    <a:lumMod val="75000"/>
                  </a:schemeClr>
                </a:solidFill>
              </a:rPr>
              <a:t>Methods</a:t>
            </a:r>
            <a:r>
              <a:rPr lang="en-US" dirty="0"/>
              <a:t> in Java hold a named piece of code</a:t>
            </a:r>
          </a:p>
          <a:p>
            <a:pPr lvl="1"/>
            <a:r>
              <a:rPr lang="en-US" dirty="0"/>
              <a:t>Can take </a:t>
            </a:r>
            <a:r>
              <a:rPr lang="en-US" dirty="0">
                <a:solidFill>
                  <a:schemeClr val="tx2">
                    <a:lumMod val="75000"/>
                  </a:schemeClr>
                </a:solidFill>
              </a:rPr>
              <a:t>parameters</a:t>
            </a:r>
            <a:r>
              <a:rPr lang="en-US" dirty="0"/>
              <a:t> and return a </a:t>
            </a:r>
            <a:r>
              <a:rPr lang="en-US" dirty="0">
                <a:solidFill>
                  <a:schemeClr val="tx2">
                    <a:lumMod val="75000"/>
                  </a:schemeClr>
                </a:solidFill>
              </a:rPr>
              <a:t>result</a:t>
            </a:r>
            <a:r>
              <a:rPr lang="en-US" dirty="0"/>
              <a:t> (strongly typed!)</a:t>
            </a:r>
            <a:endParaRPr lang="en-US" dirty="0">
              <a:solidFill>
                <a:schemeClr val="tx2">
                  <a:lumMod val="75000"/>
                </a:schemeClr>
              </a:solidFill>
            </a:endParaRPr>
          </a:p>
          <a:p>
            <a:pPr lvl="1"/>
            <a:r>
              <a:rPr lang="en-US" dirty="0"/>
              <a:t>Similar to functions in C / PHP / JS and methods in C++ / C#</a:t>
            </a:r>
          </a:p>
        </p:txBody>
      </p:sp>
      <p:sp>
        <p:nvSpPr>
          <p:cNvPr id="4" name="Title 3"/>
          <p:cNvSpPr>
            <a:spLocks noGrp="1"/>
          </p:cNvSpPr>
          <p:nvPr>
            <p:ph type="title"/>
          </p:nvPr>
        </p:nvSpPr>
        <p:spPr/>
        <p:txBody>
          <a:bodyPr/>
          <a:lstStyle/>
          <a:p>
            <a:r>
              <a:rPr lang="en-US" dirty="0"/>
              <a:t>Methods in Java</a:t>
            </a:r>
          </a:p>
        </p:txBody>
      </p:sp>
      <p:sp>
        <p:nvSpPr>
          <p:cNvPr id="5" name="Rectangle 4"/>
          <p:cNvSpPr>
            <a:spLocks noChangeArrowheads="1"/>
          </p:cNvSpPr>
          <p:nvPr/>
        </p:nvSpPr>
        <p:spPr bwMode="auto">
          <a:xfrm>
            <a:off x="836614" y="3505200"/>
            <a:ext cx="10515598" cy="25614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lnSpc>
                <a:spcPct val="105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static int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multiply(</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a:t>
            </a:r>
            <a:r>
              <a:rPr lang="en-US" sz="2800" b="1" noProof="1">
                <a:solidFill>
                  <a:schemeClr val="tx2"/>
                </a:solidFill>
                <a:effectLst>
                  <a:outerShdw blurRad="38100" dist="38100" dir="2700000" algn="tl">
                    <a:srgbClr val="000000">
                      <a:alpha val="43137"/>
                    </a:srgbClr>
                  </a:outerShdw>
                </a:effectLst>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b) {</a:t>
            </a:r>
          </a:p>
          <a:p>
            <a:pPr eaLnBrk="0" hangingPunct="0">
              <a:lnSpc>
                <a:spcPct val="105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return</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 * b;</a:t>
            </a:r>
          </a:p>
          <a:p>
            <a:pPr eaLnBrk="0" hangingPunct="0">
              <a:lnSpc>
                <a:spcPct val="105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5000"/>
              </a:lnSpc>
              <a:spcBef>
                <a:spcPts val="120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System.out.println(multiply(2, 3));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6 == 2 * 3</a:t>
            </a:r>
          </a:p>
          <a:p>
            <a:pPr eaLnBrk="0" hangingPunct="0">
              <a:lnSpc>
                <a:spcPct val="105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System.out.println(multiply(5));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 Compilation error</a:t>
            </a:r>
          </a:p>
        </p:txBody>
      </p:sp>
      <p:sp>
        <p:nvSpPr>
          <p:cNvPr id="6" name="AutoShape 25"/>
          <p:cNvSpPr>
            <a:spLocks noChangeArrowheads="1"/>
          </p:cNvSpPr>
          <p:nvPr/>
        </p:nvSpPr>
        <p:spPr bwMode="auto">
          <a:xfrm>
            <a:off x="8380412" y="3458778"/>
            <a:ext cx="3171508" cy="1418022"/>
          </a:xfrm>
          <a:prstGeom prst="wedgeRoundRectCallout">
            <a:avLst>
              <a:gd name="adj1" fmla="val -67350"/>
              <a:gd name="adj2" fmla="val -252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b="1" dirty="0">
                <a:solidFill>
                  <a:schemeClr val="tx2">
                    <a:lumMod val="75000"/>
                  </a:schemeClr>
                </a:solidFill>
                <a:latin typeface="Consolas" panose="020B0609020204030204" pitchFamily="49" charset="0"/>
              </a:rPr>
              <a:t>static</a:t>
            </a:r>
            <a:r>
              <a:rPr lang="en-US" sz="2800" dirty="0">
                <a:solidFill>
                  <a:srgbClr val="FFFFFF"/>
                </a:solidFill>
                <a:latin typeface="+mn-lt"/>
              </a:rPr>
              <a:t> makes the method callable from </a:t>
            </a:r>
            <a:r>
              <a:rPr lang="en-US" sz="2800" b="1" dirty="0">
                <a:solidFill>
                  <a:schemeClr val="tx2">
                    <a:lumMod val="75000"/>
                  </a:schemeClr>
                </a:solidFill>
                <a:latin typeface="Consolas" panose="020B0609020204030204" pitchFamily="49" charset="0"/>
              </a:rPr>
              <a:t>main()</a:t>
            </a:r>
            <a:endParaRPr lang="bg-BG" sz="2800" b="1" dirty="0">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14610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25176" y="4953000"/>
            <a:ext cx="8938472" cy="820600"/>
          </a:xfrm>
        </p:spPr>
        <p:txBody>
          <a:bodyPr/>
          <a:lstStyle/>
          <a:p>
            <a:r>
              <a:rPr lang="en-US" dirty="0"/>
              <a:t>Objects and Classes</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27</a:t>
            </a:fld>
            <a:endParaRPr lang="en-US" dirty="0"/>
          </a:p>
        </p:txBody>
      </p:sp>
      <p:sp>
        <p:nvSpPr>
          <p:cNvPr id="3" name="Text Placeholder 2"/>
          <p:cNvSpPr>
            <a:spLocks noGrp="1"/>
          </p:cNvSpPr>
          <p:nvPr>
            <p:ph type="body" idx="1"/>
          </p:nvPr>
        </p:nvSpPr>
        <p:spPr>
          <a:xfrm>
            <a:off x="1625176" y="5754968"/>
            <a:ext cx="8938472" cy="688256"/>
          </a:xfrm>
        </p:spPr>
        <p:txBody>
          <a:bodyPr/>
          <a:lstStyle/>
          <a:p>
            <a:r>
              <a:rPr lang="en-US" dirty="0"/>
              <a:t>Definition, usage</a:t>
            </a:r>
          </a:p>
        </p:txBody>
      </p:sp>
      <p:pic>
        <p:nvPicPr>
          <p:cNvPr id="4098" name="Picture 2" descr="Image result for objects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442" y="1040207"/>
            <a:ext cx="5905942" cy="3779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15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p:txBody>
          <a:bodyPr/>
          <a:lstStyle/>
          <a:p>
            <a:pPr>
              <a:lnSpc>
                <a:spcPct val="100000"/>
              </a:lnSpc>
            </a:pPr>
            <a:r>
              <a:rPr lang="en-US" dirty="0"/>
              <a:t>In programming </a:t>
            </a:r>
            <a:r>
              <a:rPr lang="en-US" dirty="0">
                <a:solidFill>
                  <a:schemeClr val="tx2">
                    <a:lumMod val="75000"/>
                  </a:schemeClr>
                </a:solidFill>
              </a:rPr>
              <a:t>objects</a:t>
            </a:r>
            <a:r>
              <a:rPr lang="en-US" dirty="0"/>
              <a:t> holds a set of named values</a:t>
            </a:r>
          </a:p>
          <a:p>
            <a:pPr lvl="1">
              <a:lnSpc>
                <a:spcPct val="100000"/>
              </a:lnSpc>
            </a:pPr>
            <a:r>
              <a:rPr lang="en-US" dirty="0"/>
              <a:t>E.g. a </a:t>
            </a:r>
            <a:r>
              <a:rPr lang="en-US" dirty="0">
                <a:solidFill>
                  <a:schemeClr val="tx2">
                    <a:lumMod val="75000"/>
                  </a:schemeClr>
                </a:solidFill>
              </a:rPr>
              <a:t>rectangle </a:t>
            </a:r>
            <a:r>
              <a:rPr lang="en-US" dirty="0"/>
              <a:t>object holds </a:t>
            </a:r>
            <a:r>
              <a:rPr lang="en-US" dirty="0">
                <a:solidFill>
                  <a:schemeClr val="tx2">
                    <a:lumMod val="75000"/>
                  </a:schemeClr>
                </a:solidFill>
              </a:rPr>
              <a:t>width</a:t>
            </a:r>
            <a:r>
              <a:rPr lang="en-US" dirty="0"/>
              <a:t> and </a:t>
            </a:r>
            <a:r>
              <a:rPr lang="en-US" dirty="0">
                <a:solidFill>
                  <a:schemeClr val="tx2">
                    <a:lumMod val="75000"/>
                  </a:schemeClr>
                </a:solidFill>
              </a:rPr>
              <a:t>height</a:t>
            </a:r>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r>
              <a:rPr lang="en-US" dirty="0"/>
              <a:t>Creating a </a:t>
            </a:r>
            <a:r>
              <a:rPr lang="en-US" dirty="0">
                <a:solidFill>
                  <a:schemeClr val="tx2">
                    <a:lumMod val="75000"/>
                  </a:schemeClr>
                </a:solidFill>
              </a:rPr>
              <a:t>rectangle </a:t>
            </a:r>
            <a:r>
              <a:rPr lang="en-US" dirty="0"/>
              <a:t>object:</a:t>
            </a:r>
            <a:endParaRPr lang="en-US" dirty="0">
              <a:solidFill>
                <a:schemeClr val="tx2">
                  <a:lumMod val="75000"/>
                </a:schemeClr>
              </a:solidFill>
            </a:endParaRPr>
          </a:p>
        </p:txBody>
      </p:sp>
      <p:sp>
        <p:nvSpPr>
          <p:cNvPr id="4" name="Title 3"/>
          <p:cNvSpPr>
            <a:spLocks noGrp="1"/>
          </p:cNvSpPr>
          <p:nvPr>
            <p:ph type="title"/>
          </p:nvPr>
        </p:nvSpPr>
        <p:spPr/>
        <p:txBody>
          <a:bodyPr/>
          <a:lstStyle/>
          <a:p>
            <a:r>
              <a:rPr lang="en-US"/>
              <a:t>Objects</a:t>
            </a:r>
            <a:endParaRPr lang="en-US" dirty="0"/>
          </a:p>
        </p:txBody>
      </p:sp>
      <p:grpSp>
        <p:nvGrpSpPr>
          <p:cNvPr id="8" name="Group 7"/>
          <p:cNvGrpSpPr/>
          <p:nvPr/>
        </p:nvGrpSpPr>
        <p:grpSpPr>
          <a:xfrm>
            <a:off x="1155060" y="2866574"/>
            <a:ext cx="2514600" cy="1586075"/>
            <a:chOff x="9294812" y="2136848"/>
            <a:chExt cx="2133600" cy="1586075"/>
          </a:xfrm>
        </p:grpSpPr>
        <p:sp>
          <p:nvSpPr>
            <p:cNvPr id="5" name="Rectangle 3"/>
            <p:cNvSpPr>
              <a:spLocks noChangeArrowheads="1"/>
            </p:cNvSpPr>
            <p:nvPr/>
          </p:nvSpPr>
          <p:spPr bwMode="auto">
            <a:xfrm>
              <a:off x="9294812" y="2136848"/>
              <a:ext cx="2133600" cy="606349"/>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spcBef>
                  <a:spcPts val="0"/>
                </a:spcBef>
                <a:buClr>
                  <a:schemeClr val="accent5">
                    <a:lumMod val="40000"/>
                    <a:lumOff val="60000"/>
                  </a:schemeClr>
                </a:buClr>
                <a:buSzPct val="70000"/>
              </a:pPr>
              <a:r>
                <a:rPr lang="en-US" sz="2800" b="1" noProof="1">
                  <a:solidFill>
                    <a:schemeClr val="tx2">
                      <a:lumMod val="75000"/>
                    </a:schemeClr>
                  </a:solidFill>
                  <a:latin typeface="Consolas" panose="020B0609020204030204" pitchFamily="49" charset="0"/>
                </a:rPr>
                <a:t>rectangle</a:t>
              </a:r>
            </a:p>
          </p:txBody>
        </p:sp>
        <p:sp>
          <p:nvSpPr>
            <p:cNvPr id="6" name="Rectangle 4"/>
            <p:cNvSpPr>
              <a:spLocks noChangeArrowheads="1"/>
            </p:cNvSpPr>
            <p:nvPr/>
          </p:nvSpPr>
          <p:spPr bwMode="auto">
            <a:xfrm>
              <a:off x="9294812" y="2743200"/>
              <a:ext cx="2133600" cy="97972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width = </a:t>
              </a:r>
              <a:r>
                <a:rPr lang="en-US" sz="2800" b="1" noProof="1">
                  <a:solidFill>
                    <a:schemeClr val="tx2">
                      <a:lumMod val="75000"/>
                    </a:schemeClr>
                  </a:solidFill>
                  <a:latin typeface="Consolas" panose="020B0609020204030204" pitchFamily="49" charset="0"/>
                </a:rPr>
                <a:t>5</a:t>
              </a:r>
            </a:p>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height = </a:t>
              </a:r>
              <a:r>
                <a:rPr lang="en-US" sz="2800" b="1" noProof="1">
                  <a:solidFill>
                    <a:schemeClr val="tx2">
                      <a:lumMod val="75000"/>
                    </a:schemeClr>
                  </a:solidFill>
                  <a:latin typeface="Consolas" panose="020B0609020204030204" pitchFamily="49" charset="0"/>
                </a:rPr>
                <a:t>4</a:t>
              </a:r>
            </a:p>
          </p:txBody>
        </p:sp>
      </p:grpSp>
      <p:sp>
        <p:nvSpPr>
          <p:cNvPr id="9" name="AutoShape 6"/>
          <p:cNvSpPr>
            <a:spLocks noChangeArrowheads="1"/>
          </p:cNvSpPr>
          <p:nvPr/>
        </p:nvSpPr>
        <p:spPr bwMode="auto">
          <a:xfrm>
            <a:off x="4077652" y="2623849"/>
            <a:ext cx="2500952" cy="578882"/>
          </a:xfrm>
          <a:prstGeom prst="wedgeRoundRectCallout">
            <a:avLst>
              <a:gd name="adj1" fmla="val -72248"/>
              <a:gd name="adj2" fmla="val 417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Object name</a:t>
            </a:r>
            <a:endParaRPr lang="bg-BG" sz="3000" dirty="0">
              <a:solidFill>
                <a:srgbClr val="FFFFFF"/>
              </a:solidFill>
            </a:endParaRPr>
          </a:p>
        </p:txBody>
      </p:sp>
      <p:sp>
        <p:nvSpPr>
          <p:cNvPr id="10" name="AutoShape 6"/>
          <p:cNvSpPr>
            <a:spLocks noChangeArrowheads="1"/>
          </p:cNvSpPr>
          <p:nvPr/>
        </p:nvSpPr>
        <p:spPr bwMode="auto">
          <a:xfrm>
            <a:off x="4050660" y="3538249"/>
            <a:ext cx="2119952" cy="1033751"/>
          </a:xfrm>
          <a:prstGeom prst="wedgeRoundRectCallout">
            <a:avLst>
              <a:gd name="adj1" fmla="val -84063"/>
              <a:gd name="adj2" fmla="val -2176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Object properties</a:t>
            </a:r>
            <a:endParaRPr lang="bg-BG" sz="3000" dirty="0">
              <a:solidFill>
                <a:srgbClr val="FFFFFF"/>
              </a:solidFill>
            </a:endParaRPr>
          </a:p>
        </p:txBody>
      </p:sp>
      <p:sp>
        <p:nvSpPr>
          <p:cNvPr id="11" name="Rectangle 10"/>
          <p:cNvSpPr>
            <a:spLocks noChangeArrowheads="1"/>
          </p:cNvSpPr>
          <p:nvPr/>
        </p:nvSpPr>
        <p:spPr bwMode="auto">
          <a:xfrm>
            <a:off x="1141414" y="5769592"/>
            <a:ext cx="9905998" cy="69208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80000" tIns="108000" rIns="180000" bIns="108000">
            <a:spAutoFit/>
          </a:bodyPr>
          <a:lstStyle/>
          <a:p>
            <a:pPr eaLnBrk="0" hangingPunct="0">
              <a:lnSpc>
                <a:spcPct val="110000"/>
              </a:lnSpc>
              <a:buClr>
                <a:schemeClr val="accent5">
                  <a:lumMod val="40000"/>
                  <a:lumOff val="60000"/>
                </a:schemeClr>
              </a:buClr>
              <a:buSzPct val="70000"/>
            </a:pPr>
            <a:r>
              <a:rPr lang="pt-BR"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a:t>
            </a:r>
            <a:r>
              <a:rPr lang="pt-BR"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pt-BR"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Rectangle</a:t>
            </a:r>
            <a:r>
              <a:rPr lang="pt-BR"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(5, 4);</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AutoShape 6"/>
          <p:cNvSpPr>
            <a:spLocks noChangeArrowheads="1"/>
          </p:cNvSpPr>
          <p:nvPr/>
        </p:nvSpPr>
        <p:spPr bwMode="auto">
          <a:xfrm>
            <a:off x="6625540" y="4522445"/>
            <a:ext cx="3627411" cy="1091871"/>
          </a:xfrm>
          <a:prstGeom prst="wedgeRoundRectCallout">
            <a:avLst>
              <a:gd name="adj1" fmla="val -76020"/>
              <a:gd name="adj2" fmla="val 7530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The </a:t>
            </a:r>
            <a:r>
              <a:rPr lang="en-US" sz="3000" b="1" dirty="0">
                <a:solidFill>
                  <a:schemeClr val="tx2">
                    <a:lumMod val="75000"/>
                  </a:schemeClr>
                </a:solidFill>
                <a:latin typeface="Consolas" panose="020B0609020204030204" pitchFamily="49" charset="0"/>
              </a:rPr>
              <a:t>new</a:t>
            </a:r>
            <a:r>
              <a:rPr lang="en-US" sz="3000" dirty="0">
                <a:solidFill>
                  <a:srgbClr val="FFFFFF"/>
                </a:solidFill>
              </a:rPr>
              <a:t> operator creates a new object</a:t>
            </a:r>
            <a:endParaRPr lang="bg-BG" sz="3000" dirty="0">
              <a:solidFill>
                <a:srgbClr val="FFFFFF"/>
              </a:solidFill>
            </a:endParaRPr>
          </a:p>
        </p:txBody>
      </p:sp>
      <p:pic>
        <p:nvPicPr>
          <p:cNvPr id="13" name="Picture 2" descr="http://icons.iconarchive.com/icons/iconshock/real-vista-data/256/objects-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0766" y="1981200"/>
            <a:ext cx="1944370" cy="194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76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760414" y="1581538"/>
            <a:ext cx="10667998" cy="48851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Rectangle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width;</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height;</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Rectangle(int width, int height)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this.width = width;</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this.height = height;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int getWidth() { return width;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setWidth(int width) { this.width = width;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int getHeight() { return height;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setHeight(int height) { this.height = height;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Rectangle 7"/>
          <p:cNvSpPr>
            <a:spLocks noChangeArrowheads="1"/>
          </p:cNvSpPr>
          <p:nvPr/>
        </p:nvSpPr>
        <p:spPr bwMode="auto">
          <a:xfrm>
            <a:off x="760414" y="1005245"/>
            <a:ext cx="10667998" cy="5762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algn="ctr" eaLnBrk="0" hangingPunct="0">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Rectangle.java</a:t>
            </a:r>
          </a:p>
        </p:txBody>
      </p:sp>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Title 3"/>
          <p:cNvSpPr>
            <a:spLocks noGrp="1"/>
          </p:cNvSpPr>
          <p:nvPr>
            <p:ph type="title"/>
          </p:nvPr>
        </p:nvSpPr>
        <p:spPr/>
        <p:txBody>
          <a:bodyPr/>
          <a:lstStyle/>
          <a:p>
            <a:r>
              <a:rPr lang="en-US" dirty="0"/>
              <a:t>Defining Classes</a:t>
            </a:r>
          </a:p>
        </p:txBody>
      </p:sp>
      <p:sp>
        <p:nvSpPr>
          <p:cNvPr id="7" name="AutoShape 6"/>
          <p:cNvSpPr>
            <a:spLocks noChangeArrowheads="1"/>
          </p:cNvSpPr>
          <p:nvPr/>
        </p:nvSpPr>
        <p:spPr bwMode="auto">
          <a:xfrm>
            <a:off x="6706664" y="1736287"/>
            <a:ext cx="3048000" cy="578882"/>
          </a:xfrm>
          <a:prstGeom prst="wedgeRoundRectCallout">
            <a:avLst>
              <a:gd name="adj1" fmla="val -93067"/>
              <a:gd name="adj2" fmla="val -2850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Class declaration</a:t>
            </a:r>
            <a:endParaRPr lang="bg-BG" sz="3000" dirty="0">
              <a:solidFill>
                <a:srgbClr val="FFFFFF"/>
              </a:solidFill>
            </a:endParaRPr>
          </a:p>
        </p:txBody>
      </p:sp>
      <p:sp>
        <p:nvSpPr>
          <p:cNvPr id="10" name="AutoShape 6"/>
          <p:cNvSpPr>
            <a:spLocks noChangeArrowheads="1"/>
          </p:cNvSpPr>
          <p:nvPr/>
        </p:nvSpPr>
        <p:spPr bwMode="auto">
          <a:xfrm>
            <a:off x="4875212" y="2209800"/>
            <a:ext cx="1590040" cy="578882"/>
          </a:xfrm>
          <a:prstGeom prst="wedgeRoundRectCallout">
            <a:avLst>
              <a:gd name="adj1" fmla="val -77447"/>
              <a:gd name="adj2" fmla="val -3025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Fields</a:t>
            </a:r>
            <a:endParaRPr lang="bg-BG" sz="3000" dirty="0">
              <a:solidFill>
                <a:srgbClr val="FFFFFF"/>
              </a:solidFill>
            </a:endParaRPr>
          </a:p>
        </p:txBody>
      </p:sp>
      <p:sp>
        <p:nvSpPr>
          <p:cNvPr id="11" name="AutoShape 6"/>
          <p:cNvSpPr>
            <a:spLocks noChangeArrowheads="1"/>
          </p:cNvSpPr>
          <p:nvPr/>
        </p:nvSpPr>
        <p:spPr bwMode="auto">
          <a:xfrm>
            <a:off x="5653404" y="3469044"/>
            <a:ext cx="2438399" cy="669562"/>
          </a:xfrm>
          <a:prstGeom prst="wedgeRoundRectCallout">
            <a:avLst>
              <a:gd name="adj1" fmla="val -70364"/>
              <a:gd name="adj2" fmla="val -6363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Constructor</a:t>
            </a:r>
            <a:endParaRPr lang="bg-BG" sz="3000" dirty="0">
              <a:solidFill>
                <a:srgbClr val="FFFFFF"/>
              </a:solidFill>
            </a:endParaRPr>
          </a:p>
        </p:txBody>
      </p:sp>
      <p:sp>
        <p:nvSpPr>
          <p:cNvPr id="12" name="AutoShape 6"/>
          <p:cNvSpPr>
            <a:spLocks noChangeArrowheads="1"/>
          </p:cNvSpPr>
          <p:nvPr/>
        </p:nvSpPr>
        <p:spPr bwMode="auto">
          <a:xfrm>
            <a:off x="9066212" y="3200400"/>
            <a:ext cx="1752600" cy="1447800"/>
          </a:xfrm>
          <a:prstGeom prst="wedgeRoundRectCallout">
            <a:avLst>
              <a:gd name="adj1" fmla="val -85881"/>
              <a:gd name="adj2" fmla="val 5564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Getters and setters</a:t>
            </a:r>
            <a:endParaRPr lang="bg-BG" sz="3000" dirty="0">
              <a:solidFill>
                <a:srgbClr val="FFFFFF"/>
              </a:solidFill>
            </a:endParaRPr>
          </a:p>
        </p:txBody>
      </p:sp>
    </p:spTree>
    <p:extLst>
      <p:ext uri="{BB962C8B-B14F-4D97-AF65-F5344CB8AC3E}">
        <p14:creationId xmlns:p14="http://schemas.microsoft.com/office/powerpoint/2010/main" val="11020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295400"/>
            <a:ext cx="11804822" cy="5229602"/>
          </a:xfrm>
        </p:spPr>
        <p:txBody>
          <a:bodyPr>
            <a:normAutofit/>
          </a:bodyPr>
          <a:lstStyle/>
          <a:p>
            <a:pPr marL="0" indent="0" algn="ctr">
              <a:buNone/>
            </a:pPr>
            <a:endParaRPr lang="bg-BG" b="1" dirty="0"/>
          </a:p>
          <a:p>
            <a:pPr marL="0" indent="0" algn="ctr">
              <a:buNone/>
            </a:pPr>
            <a:r>
              <a:rPr lang="en-US" sz="8800" b="1" dirty="0">
                <a:solidFill>
                  <a:schemeClr val="tx2">
                    <a:lumMod val="75000"/>
                  </a:schemeClr>
                </a:solidFill>
              </a:rPr>
              <a:t>sli.do</a:t>
            </a:r>
            <a:br>
              <a:rPr lang="en-US" sz="6000" b="1" dirty="0"/>
            </a:br>
            <a:r>
              <a:rPr lang="en-US" sz="11500" b="1" dirty="0"/>
              <a:t>#tech-</a:t>
            </a:r>
            <a:r>
              <a:rPr lang="en-US" sz="11500" b="1" dirty="0" err="1"/>
              <a:t>softuni</a:t>
            </a:r>
            <a:endParaRPr lang="en-US" sz="6000" b="1" dirty="0"/>
          </a:p>
          <a:p>
            <a:endParaRPr lang="en-US" dirty="0"/>
          </a:p>
        </p:txBody>
      </p:sp>
      <p:sp>
        <p:nvSpPr>
          <p:cNvPr id="4" name="Title 3"/>
          <p:cNvSpPr>
            <a:spLocks noGrp="1"/>
          </p:cNvSpPr>
          <p:nvPr>
            <p:ph type="title"/>
          </p:nvPr>
        </p:nvSpPr>
        <p:spPr/>
        <p:txBody>
          <a:bodyPr/>
          <a:lstStyle/>
          <a:p>
            <a:r>
              <a:rPr lang="en-US"/>
              <a:t>Have a Question?</a:t>
            </a:r>
            <a:endParaRPr lang="en-US" dirty="0"/>
          </a:p>
        </p:txBody>
      </p:sp>
    </p:spTree>
    <p:extLst>
      <p:ext uri="{BB962C8B-B14F-4D97-AF65-F5344CB8AC3E}">
        <p14:creationId xmlns:p14="http://schemas.microsoft.com/office/powerpoint/2010/main" val="4190057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760414" y="1581538"/>
            <a:ext cx="10667998" cy="48851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class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Rectangle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long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area()</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this.width * this.height;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@Override</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String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toString()</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String.format(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"Rect[width=%d, height=%d]",</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this.width, this.height);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Rectangle 7"/>
          <p:cNvSpPr>
            <a:spLocks noChangeArrowheads="1"/>
          </p:cNvSpPr>
          <p:nvPr/>
        </p:nvSpPr>
        <p:spPr bwMode="auto">
          <a:xfrm>
            <a:off x="760414" y="1005245"/>
            <a:ext cx="10667998" cy="5762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algn="ctr" eaLnBrk="0" hangingPunct="0">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Rectangle.java</a:t>
            </a:r>
          </a:p>
        </p:txBody>
      </p:sp>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4" name="Title 3"/>
          <p:cNvSpPr>
            <a:spLocks noGrp="1"/>
          </p:cNvSpPr>
          <p:nvPr>
            <p:ph type="title"/>
          </p:nvPr>
        </p:nvSpPr>
        <p:spPr/>
        <p:txBody>
          <a:bodyPr/>
          <a:lstStyle/>
          <a:p>
            <a:r>
              <a:rPr lang="en-US" dirty="0"/>
              <a:t>Methods in Classes</a:t>
            </a:r>
          </a:p>
        </p:txBody>
      </p:sp>
      <p:sp>
        <p:nvSpPr>
          <p:cNvPr id="13" name="AutoShape 6"/>
          <p:cNvSpPr>
            <a:spLocks noChangeArrowheads="1"/>
          </p:cNvSpPr>
          <p:nvPr/>
        </p:nvSpPr>
        <p:spPr bwMode="auto">
          <a:xfrm>
            <a:off x="7847012" y="1854734"/>
            <a:ext cx="2588148" cy="1159313"/>
          </a:xfrm>
          <a:prstGeom prst="wedgeRoundRectCallout">
            <a:avLst>
              <a:gd name="adj1" fmla="val -81290"/>
              <a:gd name="adj2" fmla="val 2934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Class </a:t>
            </a:r>
            <a:r>
              <a:rPr lang="en-US" sz="3000" dirty="0">
                <a:solidFill>
                  <a:schemeClr val="tx2">
                    <a:lumMod val="75000"/>
                  </a:schemeClr>
                </a:solidFill>
              </a:rPr>
              <a:t>method</a:t>
            </a:r>
            <a:r>
              <a:rPr lang="en-US" sz="3000" dirty="0">
                <a:solidFill>
                  <a:srgbClr val="FFFFFF"/>
                </a:solidFill>
              </a:rPr>
              <a:t> (non-static)</a:t>
            </a:r>
            <a:endParaRPr lang="bg-BG" sz="3000" dirty="0">
              <a:solidFill>
                <a:srgbClr val="FFFFFF"/>
              </a:solidFill>
            </a:endParaRPr>
          </a:p>
        </p:txBody>
      </p:sp>
      <p:sp>
        <p:nvSpPr>
          <p:cNvPr id="14" name="AutoShape 6"/>
          <p:cNvSpPr>
            <a:spLocks noChangeArrowheads="1"/>
          </p:cNvSpPr>
          <p:nvPr/>
        </p:nvSpPr>
        <p:spPr bwMode="auto">
          <a:xfrm>
            <a:off x="7085012" y="4136157"/>
            <a:ext cx="3810000" cy="1655044"/>
          </a:xfrm>
          <a:prstGeom prst="wedgeRoundRectCallout">
            <a:avLst>
              <a:gd name="adj1" fmla="val -77107"/>
              <a:gd name="adj2" fmla="val -2791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noProof="1">
                <a:solidFill>
                  <a:schemeClr val="tx2">
                    <a:lumMod val="75000"/>
                  </a:schemeClr>
                </a:solidFill>
                <a:latin typeface="Consolas" panose="020B0609020204030204" pitchFamily="49" charset="0"/>
              </a:rPr>
              <a:t>toString()</a:t>
            </a:r>
            <a:r>
              <a:rPr lang="en-US" sz="3000" dirty="0">
                <a:solidFill>
                  <a:srgbClr val="FFFFFF"/>
                </a:solidFill>
              </a:rPr>
              <a:t> returns a text representation of the object</a:t>
            </a:r>
            <a:endParaRPr lang="bg-BG" sz="3000" dirty="0">
              <a:solidFill>
                <a:srgbClr val="FFFFFF"/>
              </a:solidFill>
            </a:endParaRPr>
          </a:p>
        </p:txBody>
      </p:sp>
    </p:spTree>
    <p:extLst>
      <p:ext uri="{BB962C8B-B14F-4D97-AF65-F5344CB8AC3E}">
        <p14:creationId xmlns:p14="http://schemas.microsoft.com/office/powerpoint/2010/main" val="315378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p:txBody>
          <a:bodyPr/>
          <a:lstStyle/>
          <a:p>
            <a:r>
              <a:rPr lang="en-US" dirty="0"/>
              <a:t>Using Classes</a:t>
            </a:r>
          </a:p>
        </p:txBody>
      </p:sp>
      <p:sp>
        <p:nvSpPr>
          <p:cNvPr id="5" name="Rectangle 4"/>
          <p:cNvSpPr>
            <a:spLocks noChangeArrowheads="1"/>
          </p:cNvSpPr>
          <p:nvPr/>
        </p:nvSpPr>
        <p:spPr bwMode="auto">
          <a:xfrm>
            <a:off x="622414" y="1293197"/>
            <a:ext cx="10943998" cy="49552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 smallRect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Rectangle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(5, 4);</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System.out.println(smallRect);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Rect[width=5, height=4]</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System.out.println("Area: " + smallRect.area());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Area: 20</a:t>
            </a:r>
          </a:p>
          <a:p>
            <a:pPr eaLnBrk="0" hangingPunct="0">
              <a:lnSpc>
                <a:spcPct val="110000"/>
              </a:lnSpc>
              <a:spcBef>
                <a:spcPts val="180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 bigRect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Rectangle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(100, 80);</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System.out.println(bigRect);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Rect[width=100, height=80]</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System.out.println("Area: " + bigRect.area());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Area: 8000</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spcBef>
                <a:spcPts val="180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bigRect.setWidth(bigRect.getWidth() * 2);</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bigRect.setHeight(bigRect.getHeight() * 2);</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System.out.println(bigRect);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Rect[width=200, height=160]</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System.out.println("Area: " + bigRect.area());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Area: 32000</a:t>
            </a:r>
          </a:p>
        </p:txBody>
      </p:sp>
    </p:spTree>
    <p:extLst>
      <p:ext uri="{BB962C8B-B14F-4D97-AF65-F5344CB8AC3E}">
        <p14:creationId xmlns:p14="http://schemas.microsoft.com/office/powerpoint/2010/main" val="261344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25176" y="5562600"/>
            <a:ext cx="8938472" cy="820600"/>
          </a:xfrm>
        </p:spPr>
        <p:txBody>
          <a:bodyPr/>
          <a:lstStyle/>
          <a:p>
            <a:r>
              <a:rPr lang="en-US" dirty="0"/>
              <a:t>Strings</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32</a:t>
            </a:fld>
            <a:endParaRPr lang="en-US" dirty="0"/>
          </a:p>
        </p:txBody>
      </p:sp>
      <p:pic>
        <p:nvPicPr>
          <p:cNvPr id="6" name="Picture 5"/>
          <p:cNvPicPr>
            <a:picLocks noChangeAspect="1"/>
          </p:cNvPicPr>
          <p:nvPr/>
        </p:nvPicPr>
        <p:blipFill rotWithShape="1">
          <a:blip r:embed="rId2"/>
          <a:srcRect l="2684" r="8898"/>
          <a:stretch/>
        </p:blipFill>
        <p:spPr>
          <a:xfrm>
            <a:off x="3881518" y="2209800"/>
            <a:ext cx="4425788" cy="2346958"/>
          </a:xfrm>
          <a:prstGeom prst="rect">
            <a:avLst/>
          </a:prstGeom>
        </p:spPr>
      </p:pic>
    </p:spTree>
    <p:extLst>
      <p:ext uri="{BB962C8B-B14F-4D97-AF65-F5344CB8AC3E}">
        <p14:creationId xmlns:p14="http://schemas.microsoft.com/office/powerpoint/2010/main" val="3527746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3" name="Content Placeholder 2"/>
          <p:cNvSpPr>
            <a:spLocks noGrp="1"/>
          </p:cNvSpPr>
          <p:nvPr>
            <p:ph idx="1"/>
          </p:nvPr>
        </p:nvSpPr>
        <p:spPr>
          <a:xfrm>
            <a:off x="190413" y="1119037"/>
            <a:ext cx="11804822" cy="5570355"/>
          </a:xfrm>
        </p:spPr>
        <p:txBody>
          <a:bodyPr>
            <a:normAutofit lnSpcReduction="10000"/>
          </a:bodyPr>
          <a:lstStyle/>
          <a:p>
            <a:r>
              <a:rPr lang="en-US" dirty="0"/>
              <a:t>Strings in Java</a:t>
            </a:r>
          </a:p>
          <a:p>
            <a:pPr lvl="1"/>
            <a:r>
              <a:rPr lang="en-US" dirty="0"/>
              <a:t>Know their number of characters: </a:t>
            </a:r>
            <a:r>
              <a:rPr lang="en-US" b="1" dirty="0">
                <a:solidFill>
                  <a:schemeClr val="tx2">
                    <a:lumMod val="75000"/>
                  </a:schemeClr>
                </a:solidFill>
                <a:latin typeface="Consolas" panose="020B0609020204030204" pitchFamily="49" charset="0"/>
                <a:cs typeface="Consolas" panose="020B0609020204030204" pitchFamily="49" charset="0"/>
              </a:rPr>
              <a:t>length()</a:t>
            </a:r>
            <a:endParaRPr lang="en-US" dirty="0"/>
          </a:p>
          <a:p>
            <a:pPr lvl="1"/>
            <a:r>
              <a:rPr lang="en-US" dirty="0"/>
              <a:t>Can be accessed by index: </a:t>
            </a:r>
            <a:r>
              <a:rPr lang="en-US" b="1" noProof="1">
                <a:solidFill>
                  <a:schemeClr val="tx2">
                    <a:lumMod val="75000"/>
                  </a:schemeClr>
                </a:solidFill>
                <a:latin typeface="Consolas" panose="020B0609020204030204" pitchFamily="49" charset="0"/>
                <a:cs typeface="Consolas" panose="020B0609020204030204" pitchFamily="49" charset="0"/>
              </a:rPr>
              <a:t>charAt(</a:t>
            </a:r>
            <a:r>
              <a:rPr lang="en-US" b="1" dirty="0">
                <a:solidFill>
                  <a:schemeClr val="tx2">
                    <a:lumMod val="75000"/>
                  </a:schemeClr>
                </a:solidFill>
                <a:latin typeface="Consolas" panose="020B0609020204030204" pitchFamily="49" charset="0"/>
                <a:cs typeface="Consolas" panose="020B0609020204030204" pitchFamily="49" charset="0"/>
              </a:rPr>
              <a:t>0</a:t>
            </a:r>
            <a:r>
              <a:rPr lang="en-US" dirty="0"/>
              <a:t> … </a:t>
            </a:r>
            <a:r>
              <a:rPr lang="en-US" b="1" dirty="0">
                <a:solidFill>
                  <a:schemeClr val="tx2">
                    <a:lumMod val="75000"/>
                  </a:schemeClr>
                </a:solidFill>
                <a:latin typeface="Consolas" panose="020B0609020204030204" pitchFamily="49" charset="0"/>
                <a:cs typeface="Consolas" panose="020B0609020204030204" pitchFamily="49" charset="0"/>
              </a:rPr>
              <a:t>length()-1</a:t>
            </a:r>
            <a:r>
              <a:rPr lang="en-US" b="1" noProof="1">
                <a:solidFill>
                  <a:schemeClr val="tx2">
                    <a:lumMod val="75000"/>
                  </a:schemeClr>
                </a:solidFill>
                <a:latin typeface="Consolas" panose="020B0609020204030204" pitchFamily="49" charset="0"/>
                <a:cs typeface="Consolas" panose="020B0609020204030204" pitchFamily="49" charset="0"/>
              </a:rPr>
              <a:t>)</a:t>
            </a:r>
          </a:p>
          <a:p>
            <a:pPr marL="609494" lvl="2" indent="-304747">
              <a:buClr>
                <a:srgbClr val="F2B254"/>
              </a:buClr>
              <a:buSzPct val="100000"/>
            </a:pPr>
            <a:r>
              <a:rPr lang="en-US" sz="3200" dirty="0"/>
              <a:t>Reference types</a:t>
            </a:r>
          </a:p>
          <a:p>
            <a:pPr marL="914241" lvl="3" indent="-304747">
              <a:buClr>
                <a:srgbClr val="F2B254"/>
              </a:buClr>
              <a:buSzPct val="100000"/>
            </a:pPr>
            <a:r>
              <a:rPr lang="en-US" sz="3000" dirty="0"/>
              <a:t>Stored in the heap (dynamic memory)</a:t>
            </a:r>
          </a:p>
          <a:p>
            <a:pPr marL="914241" lvl="3" indent="-304747">
              <a:buClr>
                <a:srgbClr val="F2B254"/>
              </a:buClr>
              <a:buSzPct val="100000"/>
            </a:pPr>
            <a:r>
              <a:rPr lang="en-US" sz="3000" dirty="0"/>
              <a:t>Can have </a:t>
            </a:r>
            <a:r>
              <a:rPr lang="en-US" sz="3000" b="1" dirty="0">
                <a:solidFill>
                  <a:schemeClr val="tx2">
                    <a:lumMod val="75000"/>
                  </a:schemeClr>
                </a:solidFill>
                <a:latin typeface="Consolas" panose="020B0609020204030204" pitchFamily="49" charset="0"/>
                <a:cs typeface="Consolas" panose="020B0609020204030204" pitchFamily="49" charset="0"/>
              </a:rPr>
              <a:t>null</a:t>
            </a:r>
            <a:r>
              <a:rPr lang="en-US" sz="3000" dirty="0"/>
              <a:t> value (missing value)</a:t>
            </a:r>
          </a:p>
          <a:p>
            <a:r>
              <a:rPr lang="en-US" dirty="0"/>
              <a:t>Strings cannot be modified (immutable)</a:t>
            </a:r>
          </a:p>
          <a:p>
            <a:pPr lvl="1"/>
            <a:r>
              <a:rPr lang="en-US" dirty="0"/>
              <a:t>Most string operations return a new </a:t>
            </a:r>
            <a:r>
              <a:rPr lang="en-US" b="1" dirty="0">
                <a:solidFill>
                  <a:schemeClr val="tx2">
                    <a:lumMod val="75000"/>
                  </a:schemeClr>
                </a:solidFill>
                <a:latin typeface="Consolas" panose="020B0609020204030204" pitchFamily="49" charset="0"/>
                <a:cs typeface="Consolas" panose="020B0609020204030204" pitchFamily="49" charset="0"/>
              </a:rPr>
              <a:t>String</a:t>
            </a:r>
            <a:r>
              <a:rPr lang="en-US" dirty="0"/>
              <a:t> instance</a:t>
            </a:r>
          </a:p>
          <a:p>
            <a:pPr lvl="1"/>
            <a:r>
              <a:rPr lang="en-US" b="1" noProof="1">
                <a:solidFill>
                  <a:schemeClr val="tx2">
                    <a:lumMod val="75000"/>
                  </a:schemeClr>
                </a:solidFill>
                <a:latin typeface="Consolas" panose="020B0609020204030204" pitchFamily="49" charset="0"/>
                <a:cs typeface="Consolas" panose="020B0609020204030204" pitchFamily="49" charset="0"/>
              </a:rPr>
              <a:t>StringBuilder</a:t>
            </a:r>
            <a:r>
              <a:rPr lang="en-US" dirty="0"/>
              <a:t> class is used to build stings</a:t>
            </a:r>
          </a:p>
        </p:txBody>
      </p:sp>
      <p:sp>
        <p:nvSpPr>
          <p:cNvPr id="4" name="Title 3"/>
          <p:cNvSpPr>
            <a:spLocks noGrp="1"/>
          </p:cNvSpPr>
          <p:nvPr>
            <p:ph type="title"/>
          </p:nvPr>
        </p:nvSpPr>
        <p:spPr/>
        <p:txBody>
          <a:bodyPr/>
          <a:lstStyle/>
          <a:p>
            <a:r>
              <a:rPr lang="en-US"/>
              <a:t>Strings</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21108301">
            <a:off x="7596066" y="3420033"/>
            <a:ext cx="4030497" cy="715963"/>
          </a:xfrm>
          <a:prstGeom prst="rect">
            <a:avLst/>
          </a:prstGeom>
        </p:spPr>
      </p:pic>
    </p:spTree>
    <p:extLst>
      <p:ext uri="{BB962C8B-B14F-4D97-AF65-F5344CB8AC3E}">
        <p14:creationId xmlns:p14="http://schemas.microsoft.com/office/powerpoint/2010/main" val="100118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4" name="Title 3"/>
          <p:cNvSpPr>
            <a:spLocks noGrp="1"/>
          </p:cNvSpPr>
          <p:nvPr>
            <p:ph type="title"/>
          </p:nvPr>
        </p:nvSpPr>
        <p:spPr/>
        <p:txBody>
          <a:bodyPr/>
          <a:lstStyle/>
          <a:p>
            <a:r>
              <a:rPr lang="en-US" dirty="0"/>
              <a:t>Strings – Examples</a:t>
            </a:r>
          </a:p>
        </p:txBody>
      </p:sp>
      <p:sp>
        <p:nvSpPr>
          <p:cNvPr id="5" name="Rectangle 4"/>
          <p:cNvSpPr>
            <a:spLocks noChangeArrowheads="1"/>
          </p:cNvSpPr>
          <p:nvPr/>
        </p:nvSpPr>
        <p:spPr bwMode="auto">
          <a:xfrm>
            <a:off x="836614" y="1250584"/>
            <a:ext cx="10515598" cy="50194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str = "SoftUni";</a:t>
            </a:r>
          </a:p>
          <a:p>
            <a:pPr>
              <a:buClr>
                <a:srgbClr val="F2B254"/>
              </a:buClr>
              <a:buSzPct val="10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(int i = 0; i &lt; str.length(); i++) {</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System.out.printf("str[%d] = %s\n", i, str.charAt(i));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a:buClr>
                <a:srgbClr val="F2B254"/>
              </a:buClr>
              <a:buSzPct val="10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.indexOf("Uni")</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4</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.indexOf("uni")</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-1 (not found)</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.substring(4, 7)</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Uni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.replace("Soft", "Hard")</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HardUni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.toLowerCase()</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softuni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.toUpperCase()</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SOFTUNI</a:t>
            </a:r>
          </a:p>
        </p:txBody>
      </p:sp>
    </p:spTree>
    <p:extLst>
      <p:ext uri="{BB962C8B-B14F-4D97-AF65-F5344CB8AC3E}">
        <p14:creationId xmlns:p14="http://schemas.microsoft.com/office/powerpoint/2010/main" val="252399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35</a:t>
            </a:fld>
            <a:endParaRPr lang="en-US" dirty="0"/>
          </a:p>
        </p:txBody>
      </p:sp>
      <p:sp>
        <p:nvSpPr>
          <p:cNvPr id="4" name="Title 3"/>
          <p:cNvSpPr>
            <a:spLocks noGrp="1"/>
          </p:cNvSpPr>
          <p:nvPr>
            <p:ph type="title"/>
          </p:nvPr>
        </p:nvSpPr>
        <p:spPr/>
        <p:txBody>
          <a:bodyPr/>
          <a:lstStyle/>
          <a:p>
            <a:r>
              <a:rPr lang="en-US" dirty="0"/>
              <a:t>Strings – Examples (2)</a:t>
            </a:r>
          </a:p>
        </p:txBody>
      </p:sp>
      <p:sp>
        <p:nvSpPr>
          <p:cNvPr id="5" name="Rectangle 4"/>
          <p:cNvSpPr>
            <a:spLocks noChangeArrowheads="1"/>
          </p:cNvSpPr>
          <p:nvPr/>
        </p:nvSpPr>
        <p:spPr bwMode="auto">
          <a:xfrm>
            <a:off x="698614" y="1295400"/>
            <a:ext cx="10805998" cy="483475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firstName = "Steve";</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lastName = "Jobs";</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age = 56;</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System.out.println(firstName + " " + lastName + </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(age: " + age + ")"); </a:t>
            </a:r>
            <a:r>
              <a:rPr lang="en-US" sz="2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Steve Jobs (age: 56)</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allLangs = "C#, Java; HTML, CSS; PHP, SQL";</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langs = allLangs.split("[, ;]+");</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(String lang : langs) {</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System.out.println(lang);</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System.out.println("Langs = " + String.join(", ", langs));</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  \n\n Software   University  ".trim());</a:t>
            </a:r>
          </a:p>
        </p:txBody>
      </p:sp>
    </p:spTree>
    <p:extLst>
      <p:ext uri="{BB962C8B-B14F-4D97-AF65-F5344CB8AC3E}">
        <p14:creationId xmlns:p14="http://schemas.microsoft.com/office/powerpoint/2010/main" val="29445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25176" y="4953000"/>
            <a:ext cx="8938472" cy="820600"/>
          </a:xfrm>
        </p:spPr>
        <p:txBody>
          <a:bodyPr/>
          <a:lstStyle/>
          <a:p>
            <a:r>
              <a:rPr lang="en-US" dirty="0"/>
              <a:t>Collections</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36</a:t>
            </a:fld>
            <a:endParaRPr lang="en-US" dirty="0"/>
          </a:p>
        </p:txBody>
      </p:sp>
      <p:sp>
        <p:nvSpPr>
          <p:cNvPr id="3" name="Text Placeholder 2"/>
          <p:cNvSpPr>
            <a:spLocks noGrp="1"/>
          </p:cNvSpPr>
          <p:nvPr>
            <p:ph type="body" idx="1"/>
          </p:nvPr>
        </p:nvSpPr>
        <p:spPr>
          <a:xfrm>
            <a:off x="1625176" y="5754968"/>
            <a:ext cx="8938472" cy="719034"/>
          </a:xfrm>
        </p:spPr>
        <p:txBody>
          <a:bodyPr/>
          <a:lstStyle/>
          <a:p>
            <a:r>
              <a:rPr lang="en-US" dirty="0"/>
              <a:t>Arrays, </a:t>
            </a:r>
            <a:r>
              <a:rPr lang="en-US" dirty="0" err="1"/>
              <a:t>ArrayList</a:t>
            </a:r>
            <a:r>
              <a:rPr lang="en-US" dirty="0"/>
              <a:t>&lt;&gt;, </a:t>
            </a:r>
            <a:r>
              <a:rPr lang="en-US" dirty="0" err="1"/>
              <a:t>HashSet</a:t>
            </a:r>
            <a:r>
              <a:rPr lang="en-US" dirty="0"/>
              <a:t>&lt;&gt;, etc.</a:t>
            </a:r>
          </a:p>
        </p:txBody>
      </p:sp>
      <p:pic>
        <p:nvPicPr>
          <p:cNvPr id="6146" name="Picture 2" descr="Image result for java coll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241" y="1379574"/>
            <a:ext cx="6478343" cy="3207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203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429058" name="Rectangle 2"/>
          <p:cNvSpPr>
            <a:spLocks noGrp="1" noChangeArrowheads="1"/>
          </p:cNvSpPr>
          <p:nvPr>
            <p:ph type="title"/>
          </p:nvPr>
        </p:nvSpPr>
        <p:spPr/>
        <p:txBody>
          <a:bodyPr/>
          <a:lstStyle/>
          <a:p>
            <a:r>
              <a:rPr lang="en-US" dirty="0"/>
              <a:t>Arrays in Java</a:t>
            </a:r>
            <a:endParaRPr lang="bg-BG" dirty="0"/>
          </a:p>
        </p:txBody>
      </p:sp>
      <p:sp>
        <p:nvSpPr>
          <p:cNvPr id="10" name="Rectangle 5"/>
          <p:cNvSpPr>
            <a:spLocks noChangeArrowheads="1"/>
          </p:cNvSpPr>
          <p:nvPr/>
        </p:nvSpPr>
        <p:spPr bwMode="auto">
          <a:xfrm>
            <a:off x="760413" y="1143000"/>
            <a:ext cx="10668000" cy="52398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holding numbers</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numbers = {1, 2, 3, 4, 5};</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System.out.println(Arrays.toString(numbers));</a:t>
            </a:r>
          </a:p>
          <a:p>
            <a:pPr eaLnBrk="0" hangingPunct="0">
              <a:spcBef>
                <a:spcPts val="90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holding strings</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weekDays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"Monday", "Tuesday", "Wednesday",</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"Thursday", "Friday", "Saturday", "Sunday"</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90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of mixed data (objects)</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Object</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mixedArr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 new Date(), "hello"</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90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of arrays of strings (matrix)</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matrix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{"0,0", "0,1", "0,2"},</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{"1,0", "1,1", "1,2"}</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102749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38</a:t>
            </a:fld>
            <a:endParaRPr lang="en-US" dirty="0"/>
          </a:p>
        </p:txBody>
      </p:sp>
      <p:sp>
        <p:nvSpPr>
          <p:cNvPr id="501762" name="Rectangle 2"/>
          <p:cNvSpPr>
            <a:spLocks noGrp="1" noChangeArrowheads="1"/>
          </p:cNvSpPr>
          <p:nvPr>
            <p:ph type="title"/>
          </p:nvPr>
        </p:nvSpPr>
        <p:spPr/>
        <p:txBody>
          <a:bodyPr>
            <a:noAutofit/>
          </a:bodyPr>
          <a:lstStyle/>
          <a:p>
            <a:r>
              <a:rPr lang="en-US"/>
              <a:t>Processing Array </a:t>
            </a:r>
            <a:r>
              <a:rPr lang="en-US" noProof="1"/>
              <a:t>Elements</a:t>
            </a:r>
          </a:p>
        </p:txBody>
      </p:sp>
      <p:sp>
        <p:nvSpPr>
          <p:cNvPr id="501764" name="Rectangle 4"/>
          <p:cNvSpPr>
            <a:spLocks noChangeArrowheads="1"/>
          </p:cNvSpPr>
          <p:nvPr/>
        </p:nvSpPr>
        <p:spPr bwMode="auto">
          <a:xfrm>
            <a:off x="614382" y="1280160"/>
            <a:ext cx="10890230" cy="48628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capitals =</a:t>
            </a:r>
            <a:endPar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{"Sofia", "Berlin", "London", "Paris"</a:t>
            </a:r>
            <a:r>
              <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Moscow</a:t>
            </a:r>
            <a:r>
              <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capitals[0] = "SOFIA";</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capitals[4] = null;</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System.out.println(Arrays.toString(capitals));</a:t>
            </a:r>
          </a:p>
          <a:p>
            <a:pPr eaLnBrk="0" hangingPunct="0">
              <a:buClr>
                <a:schemeClr val="accent5">
                  <a:lumMod val="40000"/>
                  <a:lumOff val="60000"/>
                </a:schemeClr>
              </a:buClr>
              <a:buSzPct val="70000"/>
            </a:pPr>
            <a:r>
              <a:rPr lang="en-US" sz="2800"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[SOFIA, Berlin, London, Paris, null]</a:t>
            </a:r>
          </a:p>
          <a:p>
            <a:pPr eaLnBrk="0" hangingPunct="0">
              <a:spcBef>
                <a:spcPts val="1800"/>
              </a:spcBef>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(String capital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capitals)</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System.out.println(capital);</a:t>
            </a:r>
          </a:p>
          <a:p>
            <a:pPr eaLnBrk="0" hangingPunct="0">
              <a:spcBef>
                <a:spcPts val="1800"/>
              </a:spcBef>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(int i = 0; i &lt; capitals.</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length</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System.out.println(capitals[i]);</a:t>
            </a:r>
          </a:p>
        </p:txBody>
      </p:sp>
      <p:sp>
        <p:nvSpPr>
          <p:cNvPr id="7" name="AutoShape 25"/>
          <p:cNvSpPr>
            <a:spLocks noChangeArrowheads="1"/>
          </p:cNvSpPr>
          <p:nvPr/>
        </p:nvSpPr>
        <p:spPr bwMode="auto">
          <a:xfrm>
            <a:off x="7279004" y="4307840"/>
            <a:ext cx="4038600" cy="656986"/>
          </a:xfrm>
          <a:prstGeom prst="wedgeRoundRectCallout">
            <a:avLst>
              <a:gd name="adj1" fmla="val -59762"/>
              <a:gd name="adj2" fmla="val -357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FFFFFF"/>
                </a:solidFill>
                <a:latin typeface="+mn-lt"/>
              </a:rPr>
              <a:t>Traditional </a:t>
            </a:r>
            <a:r>
              <a:rPr lang="en-US" sz="2800" b="1" noProof="1">
                <a:solidFill>
                  <a:schemeClr val="tx2">
                    <a:lumMod val="75000"/>
                  </a:schemeClr>
                </a:solidFill>
                <a:latin typeface="Consolas" panose="020B0609020204030204" pitchFamily="49" charset="0"/>
              </a:rPr>
              <a:t>foreach</a:t>
            </a:r>
            <a:r>
              <a:rPr lang="en-US" sz="2800" b="1" noProof="1">
                <a:solidFill>
                  <a:schemeClr val="tx2">
                    <a:lumMod val="75000"/>
                  </a:schemeClr>
                </a:solidFill>
              </a:rPr>
              <a:t> </a:t>
            </a:r>
            <a:r>
              <a:rPr lang="en-US" sz="2800" dirty="0">
                <a:solidFill>
                  <a:srgbClr val="FFFFFF"/>
                </a:solidFill>
              </a:rPr>
              <a:t>loop</a:t>
            </a:r>
            <a:endParaRPr lang="en-US" sz="2800" dirty="0">
              <a:solidFill>
                <a:srgbClr val="FFFFFF"/>
              </a:solidFill>
              <a:latin typeface="+mn-lt"/>
            </a:endParaRPr>
          </a:p>
        </p:txBody>
      </p:sp>
      <p:sp>
        <p:nvSpPr>
          <p:cNvPr id="8" name="AutoShape 25"/>
          <p:cNvSpPr>
            <a:spLocks noChangeArrowheads="1"/>
          </p:cNvSpPr>
          <p:nvPr/>
        </p:nvSpPr>
        <p:spPr bwMode="auto">
          <a:xfrm>
            <a:off x="7964804" y="5813026"/>
            <a:ext cx="3352800" cy="660007"/>
          </a:xfrm>
          <a:prstGeom prst="wedgeRoundRectCallout">
            <a:avLst>
              <a:gd name="adj1" fmla="val -64552"/>
              <a:gd name="adj2" fmla="val -6343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Traditional </a:t>
            </a:r>
            <a:r>
              <a:rPr lang="en-US" sz="2800" b="1" dirty="0">
                <a:solidFill>
                  <a:schemeClr val="tx2">
                    <a:lumMod val="75000"/>
                  </a:schemeClr>
                </a:solidFill>
                <a:latin typeface="Consolas" panose="020B0609020204030204" pitchFamily="49" charset="0"/>
              </a:rPr>
              <a:t>for</a:t>
            </a:r>
            <a:r>
              <a:rPr lang="en-US" sz="2800" dirty="0">
                <a:solidFill>
                  <a:srgbClr val="FFFFFF"/>
                </a:solidFill>
                <a:latin typeface="+mn-lt"/>
              </a:rPr>
              <a:t>-loop</a:t>
            </a:r>
          </a:p>
        </p:txBody>
      </p:sp>
    </p:spTree>
    <p:extLst>
      <p:ext uri="{BB962C8B-B14F-4D97-AF65-F5344CB8AC3E}">
        <p14:creationId xmlns:p14="http://schemas.microsoft.com/office/powerpoint/2010/main" val="10516620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6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764">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76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1764">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3" name="Content Placeholder 2"/>
          <p:cNvSpPr>
            <a:spLocks noGrp="1"/>
          </p:cNvSpPr>
          <p:nvPr>
            <p:ph idx="1"/>
          </p:nvPr>
        </p:nvSpPr>
        <p:spPr/>
        <p:txBody>
          <a:bodyPr/>
          <a:lstStyle/>
          <a:p>
            <a:r>
              <a:rPr lang="en-US" dirty="0"/>
              <a:t>Write a program to read an array of numbers and find and print the largest 3 of them</a:t>
            </a:r>
          </a:p>
        </p:txBody>
      </p:sp>
      <p:sp>
        <p:nvSpPr>
          <p:cNvPr id="4" name="Title 3"/>
          <p:cNvSpPr>
            <a:spLocks noGrp="1"/>
          </p:cNvSpPr>
          <p:nvPr>
            <p:ph type="title"/>
          </p:nvPr>
        </p:nvSpPr>
        <p:spPr/>
        <p:txBody>
          <a:bodyPr/>
          <a:lstStyle/>
          <a:p>
            <a:r>
              <a:rPr lang="en-US" dirty="0"/>
              <a:t>Problem: Largest 3 Numbers</a:t>
            </a:r>
          </a:p>
        </p:txBody>
      </p:sp>
      <p:sp>
        <p:nvSpPr>
          <p:cNvPr id="5" name="Rectangle 4"/>
          <p:cNvSpPr>
            <a:spLocks noChangeArrowheads="1"/>
          </p:cNvSpPr>
          <p:nvPr/>
        </p:nvSpPr>
        <p:spPr bwMode="auto">
          <a:xfrm>
            <a:off x="1217611" y="2725745"/>
            <a:ext cx="3462097"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10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15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20 50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a:t>
            </a:r>
            <a:endPar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1217611" y="4110880"/>
            <a:ext cx="3462097" cy="5563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50 30 20</a:t>
            </a:r>
          </a:p>
        </p:txBody>
      </p:sp>
      <p:sp>
        <p:nvSpPr>
          <p:cNvPr id="14" name="Rectangle 13"/>
          <p:cNvSpPr>
            <a:spLocks noChangeArrowheads="1"/>
          </p:cNvSpPr>
          <p:nvPr/>
        </p:nvSpPr>
        <p:spPr bwMode="auto">
          <a:xfrm>
            <a:off x="8075612" y="2725745"/>
            <a:ext cx="26670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a:t>
            </a:r>
            <a:endPar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Rectangle 14"/>
          <p:cNvSpPr>
            <a:spLocks noChangeArrowheads="1"/>
          </p:cNvSpPr>
          <p:nvPr/>
        </p:nvSpPr>
        <p:spPr bwMode="auto">
          <a:xfrm>
            <a:off x="8075612" y="4110880"/>
            <a:ext cx="26670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20 20 10</a:t>
            </a:r>
          </a:p>
        </p:txBody>
      </p:sp>
      <p:sp>
        <p:nvSpPr>
          <p:cNvPr id="17" name="TextBox 16"/>
          <p:cNvSpPr txBox="1"/>
          <p:nvPr/>
        </p:nvSpPr>
        <p:spPr>
          <a:xfrm>
            <a:off x="776677" y="6243935"/>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hlinkClick r:id="rId2"/>
              </a:rPr>
              <a:t>https://judge.softuni.bg/Contests/Practice/Index/264#5</a:t>
            </a:r>
            <a:endParaRPr lang="en-US" dirty="0">
              <a:solidFill>
                <a:schemeClr val="tx2">
                  <a:lumMod val="75000"/>
                </a:schemeClr>
              </a:solidFill>
            </a:endParaRPr>
          </a:p>
        </p:txBody>
      </p:sp>
      <p:sp>
        <p:nvSpPr>
          <p:cNvPr id="8" name="Down Arrow 7"/>
          <p:cNvSpPr/>
          <p:nvPr/>
        </p:nvSpPr>
        <p:spPr>
          <a:xfrm>
            <a:off x="2748515" y="347909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7"/>
          <p:cNvSpPr>
            <a:spLocks noChangeArrowheads="1"/>
          </p:cNvSpPr>
          <p:nvPr/>
        </p:nvSpPr>
        <p:spPr bwMode="auto">
          <a:xfrm>
            <a:off x="5627296" y="2725745"/>
            <a:ext cx="1533916"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20 30</a:t>
            </a:r>
            <a:endPar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Rectangle 18"/>
          <p:cNvSpPr>
            <a:spLocks noChangeArrowheads="1"/>
          </p:cNvSpPr>
          <p:nvPr/>
        </p:nvSpPr>
        <p:spPr bwMode="auto">
          <a:xfrm>
            <a:off x="5627296" y="4110880"/>
            <a:ext cx="1533916"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30 20</a:t>
            </a:r>
          </a:p>
        </p:txBody>
      </p:sp>
      <p:sp>
        <p:nvSpPr>
          <p:cNvPr id="20" name="Down Arrow 19"/>
          <p:cNvSpPr/>
          <p:nvPr/>
        </p:nvSpPr>
        <p:spPr>
          <a:xfrm>
            <a:off x="6194109" y="347909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Down Arrow 20"/>
          <p:cNvSpPr/>
          <p:nvPr/>
        </p:nvSpPr>
        <p:spPr>
          <a:xfrm>
            <a:off x="9218612" y="347909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884699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Welcome to Java!</a:t>
            </a:r>
          </a:p>
        </p:txBody>
      </p:sp>
      <p:sp>
        <p:nvSpPr>
          <p:cNvPr id="6" name="Text Placeholder 5"/>
          <p:cNvSpPr>
            <a:spLocks noGrp="1"/>
          </p:cNvSpPr>
          <p:nvPr>
            <p:ph type="body" idx="1"/>
          </p:nvPr>
        </p:nvSpPr>
        <p:spPr>
          <a:xfrm>
            <a:off x="1446212" y="5754968"/>
            <a:ext cx="8938472" cy="719034"/>
          </a:xfrm>
        </p:spPr>
        <p:txBody>
          <a:bodyPr/>
          <a:lstStyle/>
          <a:p>
            <a:r>
              <a:rPr lang="en-US" dirty="0"/>
              <a:t>IDEs, Comparison, Basic Syntax</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4</a:t>
            </a:fld>
            <a:endParaRPr lang="en-US" dirty="0"/>
          </a:p>
        </p:txBody>
      </p:sp>
      <p:pic>
        <p:nvPicPr>
          <p:cNvPr id="1026" name="Picture 2" descr="Image result for jav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3546" y="914400"/>
            <a:ext cx="6261732" cy="3505200"/>
          </a:xfrm>
          <a:prstGeom prst="rect">
            <a:avLst/>
          </a:prstGeom>
          <a:noFill/>
          <a:effectLst>
            <a:glow>
              <a:schemeClr val="tx1">
                <a:alpha val="40000"/>
              </a:schemeClr>
            </a:glow>
            <a:outerShdw blurRad="25400" dir="5400000" sx="101000" sy="101000" algn="ctr" rotWithShape="0">
              <a:schemeClr val="tx1">
                <a:alpha val="0"/>
              </a:schemeClr>
            </a:outerShdw>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07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4" name="Title 3"/>
          <p:cNvSpPr>
            <a:spLocks noGrp="1"/>
          </p:cNvSpPr>
          <p:nvPr>
            <p:ph type="title"/>
          </p:nvPr>
        </p:nvSpPr>
        <p:spPr/>
        <p:txBody>
          <a:bodyPr/>
          <a:lstStyle/>
          <a:p>
            <a:r>
              <a:rPr lang="en-US" dirty="0"/>
              <a:t>Solution: Largest 3 Numbers</a:t>
            </a:r>
          </a:p>
        </p:txBody>
      </p:sp>
      <p:sp>
        <p:nvSpPr>
          <p:cNvPr id="5" name="Rectangle 4"/>
          <p:cNvSpPr>
            <a:spLocks noChangeArrowheads="1"/>
          </p:cNvSpPr>
          <p:nvPr/>
        </p:nvSpPr>
        <p:spPr bwMode="auto">
          <a:xfrm>
            <a:off x="850557" y="1371600"/>
            <a:ext cx="10482936" cy="435811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nums = Arrays.stream(</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new Scanner(System.in).nextLine().split(" "))</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.mapToInt(Integer::parseInt).toArray();</a:t>
            </a:r>
          </a:p>
          <a:p>
            <a:pPr>
              <a:lnSpc>
                <a:spcPct val="110000"/>
              </a:lnSpc>
              <a:spcAft>
                <a:spcPts val="0"/>
              </a:spcAft>
            </a:pP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Arrays.sort(nums);</a:t>
            </a:r>
          </a:p>
          <a:p>
            <a:pPr>
              <a:lnSpc>
                <a:spcPct val="110000"/>
              </a:lnSpc>
              <a:spcAft>
                <a:spcPts val="0"/>
              </a:spcAft>
            </a:pP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count = Math.min(3, nums.length);</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(int i = 0; i &lt; count; i++)</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System.out.print(nums[nums.length - i - 1] + " ");</a:t>
            </a:r>
          </a:p>
        </p:txBody>
      </p:sp>
      <p:sp>
        <p:nvSpPr>
          <p:cNvPr id="7" name="TextBox 6"/>
          <p:cNvSpPr txBox="1"/>
          <p:nvPr/>
        </p:nvSpPr>
        <p:spPr>
          <a:xfrm>
            <a:off x="776677" y="6243935"/>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hlinkClick r:id="rId2"/>
              </a:rPr>
              <a:t>https://judge.softuni.bg/Contests/Practice/Index/264#5</a:t>
            </a:r>
            <a:endParaRPr lang="en-US" dirty="0">
              <a:solidFill>
                <a:schemeClr val="tx2">
                  <a:lumMod val="75000"/>
                </a:schemeClr>
              </a:solidFill>
            </a:endParaRPr>
          </a:p>
        </p:txBody>
      </p:sp>
      <p:sp>
        <p:nvSpPr>
          <p:cNvPr id="6" name="AutoShape 25"/>
          <p:cNvSpPr>
            <a:spLocks noChangeArrowheads="1"/>
          </p:cNvSpPr>
          <p:nvPr/>
        </p:nvSpPr>
        <p:spPr bwMode="auto">
          <a:xfrm>
            <a:off x="6126204" y="3079051"/>
            <a:ext cx="3367200" cy="943214"/>
          </a:xfrm>
          <a:prstGeom prst="wedgeRoundRectCallout">
            <a:avLst>
              <a:gd name="adj1" fmla="val -39573"/>
              <a:gd name="adj2" fmla="val -7059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FFFFFF"/>
                </a:solidFill>
                <a:latin typeface="+mn-lt"/>
              </a:rPr>
              <a:t>Java Stream API - similar to </a:t>
            </a:r>
            <a:r>
              <a:rPr lang="en-US" sz="2800" dirty="0">
                <a:solidFill>
                  <a:schemeClr val="tx2">
                    <a:lumMod val="75000"/>
                  </a:schemeClr>
                </a:solidFill>
                <a:latin typeface="+mn-lt"/>
              </a:rPr>
              <a:t>LINQ</a:t>
            </a:r>
            <a:r>
              <a:rPr lang="en-US" sz="2800" dirty="0">
                <a:solidFill>
                  <a:srgbClr val="FFFFFF"/>
                </a:solidFill>
                <a:latin typeface="+mn-lt"/>
              </a:rPr>
              <a:t> in C#</a:t>
            </a:r>
          </a:p>
        </p:txBody>
      </p:sp>
    </p:spTree>
    <p:extLst>
      <p:ext uri="{BB962C8B-B14F-4D97-AF65-F5344CB8AC3E}">
        <p14:creationId xmlns:p14="http://schemas.microsoft.com/office/powerpoint/2010/main" val="262965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4" name="Title 3"/>
          <p:cNvSpPr>
            <a:spLocks noGrp="1"/>
          </p:cNvSpPr>
          <p:nvPr>
            <p:ph type="title"/>
          </p:nvPr>
        </p:nvSpPr>
        <p:spPr/>
        <p:txBody>
          <a:bodyPr/>
          <a:lstStyle/>
          <a:p>
            <a:r>
              <a:rPr lang="en-US" dirty="0"/>
              <a:t>Collections: </a:t>
            </a:r>
            <a:r>
              <a:rPr lang="en-US" noProof="1">
                <a:latin typeface="Consolas" panose="020B0609020204030204" pitchFamily="49" charset="0"/>
                <a:cs typeface="Consolas" panose="020B0609020204030204" pitchFamily="49" charset="0"/>
              </a:rPr>
              <a:t>ArrayList&lt;String&gt;</a:t>
            </a:r>
            <a:endParaRPr lang="en-US" dirty="0"/>
          </a:p>
        </p:txBody>
      </p:sp>
      <p:sp>
        <p:nvSpPr>
          <p:cNvPr id="5" name="Text Placeholder 5"/>
          <p:cNvSpPr txBox="1">
            <a:spLocks/>
          </p:cNvSpPr>
          <p:nvPr/>
        </p:nvSpPr>
        <p:spPr>
          <a:xfrm>
            <a:off x="774810" y="1104377"/>
            <a:ext cx="10653602" cy="529642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200" dirty="0"/>
              <a:t>ArrayList&lt;String&gt; names = new ArrayList&lt;String&gt;() {{</a:t>
            </a:r>
          </a:p>
          <a:p>
            <a:r>
              <a:rPr lang="en-US" sz="2200" dirty="0"/>
              <a:t>	add("Peter");</a:t>
            </a:r>
          </a:p>
          <a:p>
            <a:r>
              <a:rPr lang="en-US" sz="2200" dirty="0"/>
              <a:t>	add("Maria");</a:t>
            </a:r>
          </a:p>
          <a:p>
            <a:r>
              <a:rPr lang="en-US" sz="2200" dirty="0"/>
              <a:t>	add("Katya");</a:t>
            </a:r>
          </a:p>
          <a:p>
            <a:r>
              <a:rPr lang="en-US" sz="2200" dirty="0"/>
              <a:t>	add("Todor");</a:t>
            </a:r>
          </a:p>
          <a:p>
            <a:r>
              <a:rPr lang="en-US" sz="2200" dirty="0"/>
              <a:t>}};</a:t>
            </a:r>
          </a:p>
          <a:p>
            <a:r>
              <a:rPr lang="en-US" sz="2200" dirty="0"/>
              <a:t>names.add("Nakov"); </a:t>
            </a:r>
            <a:r>
              <a:rPr lang="en-US" sz="2200" dirty="0">
                <a:solidFill>
                  <a:schemeClr val="tx2">
                    <a:lumMod val="75000"/>
                  </a:schemeClr>
                </a:solidFill>
              </a:rPr>
              <a:t>// Peter, Maria, Katya, Todor, Nakov</a:t>
            </a:r>
          </a:p>
          <a:p>
            <a:r>
              <a:rPr lang="en-US" sz="2200" dirty="0"/>
              <a:t>names.remove(0); </a:t>
            </a:r>
            <a:r>
              <a:rPr lang="en-US" sz="2200" dirty="0">
                <a:solidFill>
                  <a:schemeClr val="tx2">
                    <a:lumMod val="75000"/>
                  </a:schemeClr>
                </a:solidFill>
              </a:rPr>
              <a:t>// Maria, Katya, Todor, Nakov</a:t>
            </a:r>
          </a:p>
          <a:p>
            <a:r>
              <a:rPr lang="en-US" sz="2200" dirty="0"/>
              <a:t>names.remove(1); </a:t>
            </a:r>
            <a:r>
              <a:rPr lang="en-US" sz="2200" dirty="0">
                <a:solidFill>
                  <a:schemeClr val="tx2">
                    <a:lumMod val="75000"/>
                  </a:schemeClr>
                </a:solidFill>
              </a:rPr>
              <a:t>// Maria, Todor, Nakov</a:t>
            </a:r>
          </a:p>
          <a:p>
            <a:r>
              <a:rPr lang="en-US" sz="2200" dirty="0"/>
              <a:t>names.remove("Todor"); </a:t>
            </a:r>
            <a:r>
              <a:rPr lang="en-US" sz="2200" dirty="0">
                <a:solidFill>
                  <a:schemeClr val="tx2">
                    <a:lumMod val="75000"/>
                  </a:schemeClr>
                </a:solidFill>
              </a:rPr>
              <a:t>// Maria, Nakov</a:t>
            </a:r>
          </a:p>
          <a:p>
            <a:r>
              <a:rPr lang="en-US" sz="2200" dirty="0"/>
              <a:t>names.addAll(Arrays.asList("Alice", "Tedy"));</a:t>
            </a:r>
          </a:p>
          <a:p>
            <a:r>
              <a:rPr lang="en-US" sz="2200" dirty="0"/>
              <a:t>   </a:t>
            </a:r>
            <a:r>
              <a:rPr lang="en-US" sz="2200" dirty="0">
                <a:solidFill>
                  <a:schemeClr val="tx2">
                    <a:lumMod val="75000"/>
                  </a:schemeClr>
                </a:solidFill>
              </a:rPr>
              <a:t>// Maria, Nakov, Alice, Tedy</a:t>
            </a:r>
          </a:p>
          <a:p>
            <a:r>
              <a:rPr lang="en-US" sz="2200" dirty="0"/>
              <a:t>names.add(3, "Sylvia"); </a:t>
            </a:r>
            <a:r>
              <a:rPr lang="en-US" sz="2200" dirty="0">
                <a:solidFill>
                  <a:schemeClr val="tx2">
                    <a:lumMod val="75000"/>
                  </a:schemeClr>
                </a:solidFill>
              </a:rPr>
              <a:t>// Maria, Nakov, Alice, Sylvia, Tedy</a:t>
            </a:r>
          </a:p>
          <a:p>
            <a:r>
              <a:rPr lang="en-US" sz="2200" dirty="0"/>
              <a:t>names.set(2, "Mike"); </a:t>
            </a:r>
            <a:r>
              <a:rPr lang="en-US" sz="2200" dirty="0">
                <a:solidFill>
                  <a:schemeClr val="tx2">
                    <a:lumMod val="75000"/>
                  </a:schemeClr>
                </a:solidFill>
              </a:rPr>
              <a:t>// Maria, Nakov, Mike, Sylvia, Tedy</a:t>
            </a:r>
          </a:p>
          <a:p>
            <a:r>
              <a:rPr lang="en-US" sz="2200" dirty="0"/>
              <a:t>System.out.println(names);</a:t>
            </a:r>
          </a:p>
        </p:txBody>
      </p:sp>
    </p:spTree>
    <p:extLst>
      <p:ext uri="{BB962C8B-B14F-4D97-AF65-F5344CB8AC3E}">
        <p14:creationId xmlns:p14="http://schemas.microsoft.com/office/powerpoint/2010/main" val="393764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42</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a:t>Collections: </a:t>
            </a:r>
            <a:r>
              <a:rPr lang="en-US" noProof="1">
                <a:latin typeface="Consolas" panose="020B0609020204030204" pitchFamily="49" charset="0"/>
                <a:cs typeface="Consolas" panose="020B0609020204030204" pitchFamily="49" charset="0"/>
              </a:rPr>
              <a:t>ArrayList&lt;Integer&gt;</a:t>
            </a:r>
            <a:endParaRPr lang="en-US" dirty="0"/>
          </a:p>
        </p:txBody>
      </p:sp>
      <p:sp>
        <p:nvSpPr>
          <p:cNvPr id="5" name="Text Placeholder 5"/>
          <p:cNvSpPr txBox="1">
            <a:spLocks/>
          </p:cNvSpPr>
          <p:nvPr/>
        </p:nvSpPr>
        <p:spPr>
          <a:xfrm>
            <a:off x="927210" y="1151121"/>
            <a:ext cx="10348802" cy="510406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2500" dirty="0"/>
              <a:t>// This will not compile!</a:t>
            </a:r>
          </a:p>
          <a:p>
            <a:pPr>
              <a:lnSpc>
                <a:spcPct val="110000"/>
              </a:lnSpc>
            </a:pPr>
            <a:r>
              <a:rPr lang="en-US" sz="2500" dirty="0"/>
              <a:t>ArrayList&lt;int&gt; intArr = new ArrayList&lt;int&gt;();</a:t>
            </a:r>
          </a:p>
          <a:p>
            <a:pPr>
              <a:lnSpc>
                <a:spcPct val="110000"/>
              </a:lnSpc>
            </a:pPr>
            <a:endParaRPr lang="en-US" sz="2500" dirty="0"/>
          </a:p>
          <a:p>
            <a:pPr>
              <a:lnSpc>
                <a:spcPct val="110000"/>
              </a:lnSpc>
            </a:pPr>
            <a:r>
              <a:rPr lang="en-US" sz="2500" dirty="0"/>
              <a:t>ArrayList&lt;Integer&gt; nums = new ArrayList&lt;&gt;(</a:t>
            </a:r>
          </a:p>
          <a:p>
            <a:pPr>
              <a:lnSpc>
                <a:spcPct val="110000"/>
              </a:lnSpc>
            </a:pPr>
            <a:r>
              <a:rPr lang="en-US" sz="2500" dirty="0"/>
              <a:t>    Arrays.asList(5, -3, 10, 25));</a:t>
            </a:r>
          </a:p>
          <a:p>
            <a:pPr>
              <a:lnSpc>
                <a:spcPct val="110000"/>
              </a:lnSpc>
              <a:spcAft>
                <a:spcPts val="600"/>
              </a:spcAft>
            </a:pPr>
            <a:r>
              <a:rPr lang="en-US" sz="2500" dirty="0"/>
              <a:t>nums.add(55); // 5, -3, 10, 25, 55</a:t>
            </a:r>
          </a:p>
          <a:p>
            <a:pPr>
              <a:lnSpc>
                <a:spcPct val="110000"/>
              </a:lnSpc>
            </a:pPr>
            <a:r>
              <a:rPr lang="en-US" sz="2500" dirty="0"/>
              <a:t>System.out.println(nums.get(0)); // 5</a:t>
            </a:r>
          </a:p>
          <a:p>
            <a:pPr>
              <a:lnSpc>
                <a:spcPct val="110000"/>
              </a:lnSpc>
              <a:spcAft>
                <a:spcPts val="600"/>
              </a:spcAft>
            </a:pPr>
            <a:r>
              <a:rPr lang="en-US" sz="2500" dirty="0"/>
              <a:t>System.out.println(nums); // [5, -3, 10, 25, 55]</a:t>
            </a:r>
          </a:p>
          <a:p>
            <a:pPr>
              <a:lnSpc>
                <a:spcPct val="110000"/>
              </a:lnSpc>
            </a:pPr>
            <a:r>
              <a:rPr lang="en-US" sz="2500" dirty="0"/>
              <a:t>nums.remove(2); // 5, -3, 25, 55</a:t>
            </a:r>
          </a:p>
          <a:p>
            <a:pPr>
              <a:lnSpc>
                <a:spcPct val="110000"/>
              </a:lnSpc>
              <a:spcAft>
                <a:spcPts val="600"/>
              </a:spcAft>
            </a:pPr>
            <a:r>
              <a:rPr lang="en-US" sz="2500" dirty="0"/>
              <a:t>nums.set(0, 101); // 101, -3, 25, 55</a:t>
            </a:r>
          </a:p>
          <a:p>
            <a:pPr>
              <a:lnSpc>
                <a:spcPct val="110000"/>
              </a:lnSpc>
            </a:pPr>
            <a:r>
              <a:rPr lang="en-US" sz="2500" dirty="0"/>
              <a:t>System.out.println(nums); // [101, -3, 25, 55]</a:t>
            </a:r>
          </a:p>
        </p:txBody>
      </p:sp>
    </p:spTree>
    <p:extLst>
      <p:ext uri="{BB962C8B-B14F-4D97-AF65-F5344CB8AC3E}">
        <p14:creationId xmlns:p14="http://schemas.microsoft.com/office/powerpoint/2010/main" val="16448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43</a:t>
            </a:fld>
            <a:endParaRPr lang="en-US" dirty="0">
              <a:solidFill>
                <a:prstClr val="white">
                  <a:tint val="75000"/>
                </a:prstClr>
              </a:solidFill>
            </a:endParaRPr>
          </a:p>
        </p:txBody>
      </p:sp>
      <p:sp>
        <p:nvSpPr>
          <p:cNvPr id="4" name="Title 3"/>
          <p:cNvSpPr>
            <a:spLocks noGrp="1"/>
          </p:cNvSpPr>
          <p:nvPr>
            <p:ph type="title"/>
          </p:nvPr>
        </p:nvSpPr>
        <p:spPr/>
        <p:txBody>
          <a:bodyPr>
            <a:normAutofit/>
          </a:bodyPr>
          <a:lstStyle/>
          <a:p>
            <a:r>
              <a:rPr lang="en-US" noProof="1">
                <a:latin typeface="Consolas" panose="020B0609020204030204" pitchFamily="49" charset="0"/>
                <a:cs typeface="Consolas" panose="020B0609020204030204" pitchFamily="49" charset="0"/>
              </a:rPr>
              <a:t>HashSet&lt;E&gt;</a:t>
            </a:r>
            <a:r>
              <a:rPr lang="en-US" dirty="0"/>
              <a:t> and </a:t>
            </a:r>
            <a:r>
              <a:rPr lang="en-US" noProof="1">
                <a:latin typeface="Consolas" panose="020B0609020204030204" pitchFamily="49" charset="0"/>
                <a:cs typeface="Consolas" panose="020B0609020204030204" pitchFamily="49" charset="0"/>
              </a:rPr>
              <a:t>TreeSet&lt;E&gt;</a:t>
            </a:r>
            <a:endParaRPr lang="en-US" dirty="0"/>
          </a:p>
        </p:txBody>
      </p:sp>
      <p:sp>
        <p:nvSpPr>
          <p:cNvPr id="5" name="Text Placeholder 5"/>
          <p:cNvSpPr txBox="1">
            <a:spLocks/>
          </p:cNvSpPr>
          <p:nvPr/>
        </p:nvSpPr>
        <p:spPr>
          <a:xfrm>
            <a:off x="303212" y="1447800"/>
            <a:ext cx="11582400" cy="448389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2800" dirty="0"/>
              <a:t>Set&lt;String&gt; set = new TreeSet&lt;String&gt;();</a:t>
            </a:r>
          </a:p>
          <a:p>
            <a:pPr>
              <a:lnSpc>
                <a:spcPct val="110000"/>
              </a:lnSpc>
            </a:pPr>
            <a:r>
              <a:rPr lang="en-US" sz="2800" dirty="0"/>
              <a:t>set.add("Pesho");</a:t>
            </a:r>
          </a:p>
          <a:p>
            <a:pPr>
              <a:lnSpc>
                <a:spcPct val="110000"/>
              </a:lnSpc>
            </a:pPr>
            <a:r>
              <a:rPr lang="en-US" sz="2800" dirty="0"/>
              <a:t>set.add("Tosho");</a:t>
            </a:r>
          </a:p>
          <a:p>
            <a:pPr>
              <a:lnSpc>
                <a:spcPct val="110000"/>
              </a:lnSpc>
            </a:pPr>
            <a:r>
              <a:rPr lang="en-US" sz="2800" dirty="0"/>
              <a:t>set.add("Pesho");</a:t>
            </a:r>
          </a:p>
          <a:p>
            <a:pPr>
              <a:lnSpc>
                <a:spcPct val="110000"/>
              </a:lnSpc>
            </a:pPr>
            <a:r>
              <a:rPr lang="en-US" sz="2800" dirty="0"/>
              <a:t>set.add("Gosho");</a:t>
            </a:r>
          </a:p>
          <a:p>
            <a:pPr>
              <a:lnSpc>
                <a:spcPct val="110000"/>
              </a:lnSpc>
            </a:pPr>
            <a:r>
              <a:rPr lang="en-US" sz="2800" dirty="0"/>
              <a:t>set.add("Maria");</a:t>
            </a:r>
          </a:p>
          <a:p>
            <a:pPr>
              <a:lnSpc>
                <a:spcPct val="110000"/>
              </a:lnSpc>
            </a:pPr>
            <a:r>
              <a:rPr lang="en-US" sz="2800" dirty="0"/>
              <a:t>set.add("Alice");</a:t>
            </a:r>
          </a:p>
          <a:p>
            <a:pPr>
              <a:lnSpc>
                <a:spcPct val="110000"/>
              </a:lnSpc>
            </a:pPr>
            <a:r>
              <a:rPr lang="en-US" sz="2800" dirty="0"/>
              <a:t>set.remove("Pesho");</a:t>
            </a:r>
          </a:p>
          <a:p>
            <a:pPr>
              <a:lnSpc>
                <a:spcPct val="110000"/>
              </a:lnSpc>
            </a:pPr>
            <a:r>
              <a:rPr lang="en-US" sz="2800" dirty="0"/>
              <a:t>System.out.println(set); // [Alice, Gosho, Maria, Tosho]</a:t>
            </a:r>
          </a:p>
        </p:txBody>
      </p:sp>
    </p:spTree>
    <p:extLst>
      <p:ext uri="{BB962C8B-B14F-4D97-AF65-F5344CB8AC3E}">
        <p14:creationId xmlns:p14="http://schemas.microsoft.com/office/powerpoint/2010/main" val="317619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44</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a:t>Maps in Java keep unique &lt;key, value&gt; pairs</a:t>
            </a:r>
          </a:p>
          <a:p>
            <a:pPr marL="304747" lvl="1" indent="-304747">
              <a:buClr>
                <a:srgbClr val="F2B254"/>
              </a:buClr>
              <a:buSzPct val="100000"/>
            </a:pPr>
            <a:r>
              <a:rPr lang="en-US" sz="3400" b="1" noProof="1">
                <a:solidFill>
                  <a:schemeClr val="tx2">
                    <a:lumMod val="75000"/>
                  </a:schemeClr>
                </a:solidFill>
                <a:latin typeface="Consolas" panose="020B0609020204030204" pitchFamily="49" charset="0"/>
                <a:cs typeface="Consolas" panose="020B0609020204030204" pitchFamily="49" charset="0"/>
              </a:rPr>
              <a:t>HashMap&lt;K,</a:t>
            </a:r>
            <a:r>
              <a:rPr lang="en-US" sz="3400" b="1" noProof="1">
                <a:solidFill>
                  <a:schemeClr val="tx2">
                    <a:lumMod val="75000"/>
                  </a:schemeClr>
                </a:solidFill>
                <a:cs typeface="Consolas" panose="020B0609020204030204" pitchFamily="49" charset="0"/>
              </a:rPr>
              <a:t> </a:t>
            </a:r>
            <a:r>
              <a:rPr lang="en-US" sz="3400" b="1" noProof="1">
                <a:solidFill>
                  <a:schemeClr val="tx2">
                    <a:lumMod val="75000"/>
                  </a:schemeClr>
                </a:solidFill>
                <a:latin typeface="Consolas" panose="020B0609020204030204" pitchFamily="49" charset="0"/>
                <a:cs typeface="Consolas" panose="020B0609020204030204" pitchFamily="49" charset="0"/>
              </a:rPr>
              <a:t>V&gt;</a:t>
            </a:r>
          </a:p>
          <a:p>
            <a:pPr marL="609494" lvl="2" indent="-304747">
              <a:buClr>
                <a:srgbClr val="F2B254"/>
              </a:buClr>
              <a:buSzPct val="100000"/>
            </a:pPr>
            <a:r>
              <a:rPr lang="en-US" sz="3400" dirty="0"/>
              <a:t>Keeps a map of elements in a </a:t>
            </a:r>
            <a:r>
              <a:rPr lang="en-US" sz="3400" dirty="0">
                <a:solidFill>
                  <a:schemeClr val="tx2">
                    <a:lumMod val="75000"/>
                  </a:schemeClr>
                </a:solidFill>
              </a:rPr>
              <a:t>hash-table</a:t>
            </a:r>
          </a:p>
          <a:p>
            <a:pPr marL="609494" lvl="2" indent="-304747">
              <a:buClr>
                <a:srgbClr val="F2B254"/>
              </a:buClr>
              <a:buSzPct val="100000"/>
            </a:pPr>
            <a:r>
              <a:rPr lang="en-US" sz="3400" dirty="0"/>
              <a:t>The elements are randomly ordered (by their hash code)</a:t>
            </a:r>
          </a:p>
          <a:p>
            <a:pPr marL="304747" lvl="1" indent="-304747">
              <a:buClr>
                <a:srgbClr val="F2B254"/>
              </a:buClr>
              <a:buSzPct val="100000"/>
            </a:pPr>
            <a:r>
              <a:rPr lang="en-US" sz="3400" b="1" noProof="1">
                <a:solidFill>
                  <a:schemeClr val="tx2">
                    <a:lumMod val="75000"/>
                  </a:schemeClr>
                </a:solidFill>
                <a:latin typeface="Consolas" panose="020B0609020204030204" pitchFamily="49" charset="0"/>
                <a:cs typeface="Consolas" panose="020B0609020204030204" pitchFamily="49" charset="0"/>
              </a:rPr>
              <a:t>TreeMap&lt;K,</a:t>
            </a:r>
            <a:r>
              <a:rPr lang="en-US" sz="3400" b="1" noProof="1">
                <a:solidFill>
                  <a:schemeClr val="tx2">
                    <a:lumMod val="75000"/>
                  </a:schemeClr>
                </a:solidFill>
                <a:cs typeface="Consolas" panose="020B0609020204030204" pitchFamily="49" charset="0"/>
              </a:rPr>
              <a:t> </a:t>
            </a:r>
            <a:r>
              <a:rPr lang="en-US" sz="3400" b="1" noProof="1">
                <a:solidFill>
                  <a:schemeClr val="tx2">
                    <a:lumMod val="75000"/>
                  </a:schemeClr>
                </a:solidFill>
                <a:latin typeface="Consolas" panose="020B0609020204030204" pitchFamily="49" charset="0"/>
                <a:cs typeface="Consolas" panose="020B0609020204030204" pitchFamily="49" charset="0"/>
              </a:rPr>
              <a:t>V&gt;</a:t>
            </a:r>
          </a:p>
          <a:p>
            <a:pPr marL="609494" lvl="2" indent="-304747">
              <a:buClr>
                <a:srgbClr val="F2B254"/>
              </a:buClr>
              <a:buSzPct val="100000"/>
            </a:pPr>
            <a:r>
              <a:rPr lang="en-US" sz="3400" dirty="0"/>
              <a:t>Keeps a set of elements in a </a:t>
            </a:r>
            <a:r>
              <a:rPr lang="en-US" sz="3400" dirty="0">
                <a:solidFill>
                  <a:schemeClr val="tx2">
                    <a:lumMod val="75000"/>
                  </a:schemeClr>
                </a:solidFill>
              </a:rPr>
              <a:t>red-black ordered search tree</a:t>
            </a:r>
          </a:p>
          <a:p>
            <a:pPr marL="609494" lvl="2" indent="-304747">
              <a:buClr>
                <a:srgbClr val="F2B254"/>
              </a:buClr>
              <a:buSzPct val="100000"/>
            </a:pPr>
            <a:r>
              <a:rPr lang="en-US" sz="3400" dirty="0"/>
              <a:t>The elements are ordered incrementally by their key</a:t>
            </a:r>
            <a:endParaRPr lang="en-US" dirty="0"/>
          </a:p>
        </p:txBody>
      </p:sp>
      <p:sp>
        <p:nvSpPr>
          <p:cNvPr id="4" name="Title 3"/>
          <p:cNvSpPr>
            <a:spLocks noGrp="1"/>
          </p:cNvSpPr>
          <p:nvPr>
            <p:ph type="title"/>
          </p:nvPr>
        </p:nvSpPr>
        <p:spPr/>
        <p:txBody>
          <a:bodyPr/>
          <a:lstStyle/>
          <a:p>
            <a:r>
              <a:rPr lang="en-US" dirty="0"/>
              <a:t>Collections: Maps in Java</a:t>
            </a:r>
          </a:p>
        </p:txBody>
      </p:sp>
    </p:spTree>
    <p:extLst>
      <p:ext uri="{BB962C8B-B14F-4D97-AF65-F5344CB8AC3E}">
        <p14:creationId xmlns:p14="http://schemas.microsoft.com/office/powerpoint/2010/main" val="3783549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45</a:t>
            </a:fld>
            <a:endParaRPr lang="en-US" dirty="0">
              <a:solidFill>
                <a:prstClr val="white">
                  <a:tint val="75000"/>
                </a:prstClr>
              </a:solidFill>
            </a:endParaRPr>
          </a:p>
        </p:txBody>
      </p:sp>
      <p:sp>
        <p:nvSpPr>
          <p:cNvPr id="3" name="Content Placeholder 2"/>
          <p:cNvSpPr>
            <a:spLocks noGrp="1"/>
          </p:cNvSpPr>
          <p:nvPr>
            <p:ph idx="1"/>
          </p:nvPr>
        </p:nvSpPr>
        <p:spPr>
          <a:xfrm>
            <a:off x="190413" y="990600"/>
            <a:ext cx="11804822" cy="5570355"/>
          </a:xfrm>
        </p:spPr>
        <p:txBody>
          <a:bodyPr/>
          <a:lstStyle/>
          <a:p>
            <a:r>
              <a:rPr lang="en-US" dirty="0"/>
              <a:t>Counting </a:t>
            </a:r>
            <a:r>
              <a:rPr lang="en-US"/>
              <a:t>words occurrences </a:t>
            </a:r>
            <a:r>
              <a:rPr lang="en-US" dirty="0"/>
              <a:t>in a list:</a:t>
            </a:r>
          </a:p>
        </p:txBody>
      </p:sp>
      <p:sp>
        <p:nvSpPr>
          <p:cNvPr id="4" name="Title 3"/>
          <p:cNvSpPr>
            <a:spLocks noGrp="1"/>
          </p:cNvSpPr>
          <p:nvPr>
            <p:ph type="title"/>
          </p:nvPr>
        </p:nvSpPr>
        <p:spPr/>
        <p:txBody>
          <a:bodyPr>
            <a:normAutofit/>
          </a:bodyPr>
          <a:lstStyle/>
          <a:p>
            <a:r>
              <a:rPr lang="en-US" noProof="1">
                <a:latin typeface="Consolas" panose="020B0609020204030204" pitchFamily="49" charset="0"/>
                <a:cs typeface="Consolas" panose="020B0609020204030204" pitchFamily="49" charset="0"/>
              </a:rPr>
              <a:t>HashMap&lt;K,</a:t>
            </a:r>
            <a:r>
              <a:rPr lang="en-US" noProof="1">
                <a:cs typeface="Consolas" panose="020B0609020204030204" pitchFamily="49" charset="0"/>
              </a:rPr>
              <a:t> </a:t>
            </a:r>
            <a:r>
              <a:rPr lang="en-US" noProof="1">
                <a:latin typeface="Consolas" panose="020B0609020204030204" pitchFamily="49" charset="0"/>
                <a:cs typeface="Consolas" panose="020B0609020204030204" pitchFamily="49" charset="0"/>
              </a:rPr>
              <a:t>V&gt;</a:t>
            </a:r>
            <a:r>
              <a:rPr lang="bg-BG" noProof="1">
                <a:latin typeface="+mn-lt"/>
                <a:cs typeface="Consolas" panose="020B0609020204030204" pitchFamily="49" charset="0"/>
              </a:rPr>
              <a:t> </a:t>
            </a:r>
            <a:r>
              <a:rPr lang="en-US" dirty="0"/>
              <a:t>– Examples</a:t>
            </a:r>
          </a:p>
        </p:txBody>
      </p:sp>
      <p:sp>
        <p:nvSpPr>
          <p:cNvPr id="5" name="Text Placeholder 5"/>
          <p:cNvSpPr txBox="1">
            <a:spLocks/>
          </p:cNvSpPr>
          <p:nvPr/>
        </p:nvSpPr>
        <p:spPr>
          <a:xfrm>
            <a:off x="669814" y="1798990"/>
            <a:ext cx="10834798" cy="460181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2200" dirty="0"/>
              <a:t>String[] words = { "yes", "hi", "hello", "hi", "welcome",</a:t>
            </a:r>
          </a:p>
          <a:p>
            <a:pPr>
              <a:lnSpc>
                <a:spcPct val="110000"/>
              </a:lnSpc>
            </a:pPr>
            <a:r>
              <a:rPr lang="en-US" sz="2200" dirty="0"/>
              <a:t>  "yes", "yes", "welcome", "hi", "yes", "hello", "yes" };</a:t>
            </a:r>
          </a:p>
          <a:p>
            <a:pPr>
              <a:lnSpc>
                <a:spcPct val="110000"/>
              </a:lnSpc>
              <a:spcBef>
                <a:spcPts val="1200"/>
              </a:spcBef>
            </a:pPr>
            <a:r>
              <a:rPr lang="en-US" sz="2200" dirty="0"/>
              <a:t>Map&lt;String, Integer&gt; wordsCount = new HashMap&lt;String, Integer&gt;();</a:t>
            </a:r>
          </a:p>
          <a:p>
            <a:pPr>
              <a:lnSpc>
                <a:spcPct val="110000"/>
              </a:lnSpc>
            </a:pPr>
            <a:r>
              <a:rPr lang="en-US" sz="2200" dirty="0"/>
              <a:t>for (String word : words) {</a:t>
            </a:r>
          </a:p>
          <a:p>
            <a:pPr>
              <a:lnSpc>
                <a:spcPct val="110000"/>
              </a:lnSpc>
            </a:pPr>
            <a:r>
              <a:rPr lang="en-US" sz="2200" dirty="0"/>
              <a:t>  Integer count = wordsCount.get(word);</a:t>
            </a:r>
          </a:p>
          <a:p>
            <a:pPr>
              <a:lnSpc>
                <a:spcPct val="110000"/>
              </a:lnSpc>
            </a:pPr>
            <a:r>
              <a:rPr lang="en-US" sz="2200" dirty="0"/>
              <a:t>  if (count == null) {</a:t>
            </a:r>
          </a:p>
          <a:p>
            <a:pPr>
              <a:lnSpc>
                <a:spcPct val="110000"/>
              </a:lnSpc>
            </a:pPr>
            <a:r>
              <a:rPr lang="en-US" sz="2200" dirty="0"/>
              <a:t>    count = 0; </a:t>
            </a:r>
          </a:p>
          <a:p>
            <a:pPr>
              <a:lnSpc>
                <a:spcPct val="110000"/>
              </a:lnSpc>
            </a:pPr>
            <a:r>
              <a:rPr lang="en-US" sz="2200" dirty="0"/>
              <a:t>  }</a:t>
            </a:r>
          </a:p>
          <a:p>
            <a:pPr>
              <a:lnSpc>
                <a:spcPct val="110000"/>
              </a:lnSpc>
            </a:pPr>
            <a:r>
              <a:rPr lang="en-US" sz="2200" dirty="0"/>
              <a:t>  wordsCount.put(word, count+1);</a:t>
            </a:r>
          </a:p>
          <a:p>
            <a:pPr>
              <a:lnSpc>
                <a:spcPct val="110000"/>
              </a:lnSpc>
            </a:pPr>
            <a:r>
              <a:rPr lang="en-US" sz="2200" dirty="0"/>
              <a:t>}</a:t>
            </a:r>
          </a:p>
          <a:p>
            <a:pPr>
              <a:lnSpc>
                <a:spcPct val="110000"/>
              </a:lnSpc>
              <a:spcBef>
                <a:spcPts val="1200"/>
              </a:spcBef>
            </a:pPr>
            <a:r>
              <a:rPr lang="en-US" sz="2200" dirty="0"/>
              <a:t>System.out.println(wordsCount); // {hi=3, yes=5, hello=2, welcome=2}</a:t>
            </a:r>
          </a:p>
        </p:txBody>
      </p:sp>
    </p:spTree>
    <p:extLst>
      <p:ext uri="{BB962C8B-B14F-4D97-AF65-F5344CB8AC3E}">
        <p14:creationId xmlns:p14="http://schemas.microsoft.com/office/powerpoint/2010/main" val="44357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46</a:t>
            </a:fld>
            <a:endParaRPr lang="en-US" dirty="0">
              <a:solidFill>
                <a:prstClr val="white">
                  <a:tint val="75000"/>
                </a:prstClr>
              </a:solidFill>
            </a:endParaRPr>
          </a:p>
        </p:txBody>
      </p:sp>
      <p:sp>
        <p:nvSpPr>
          <p:cNvPr id="3" name="Content Placeholder 2"/>
          <p:cNvSpPr>
            <a:spLocks noGrp="1"/>
          </p:cNvSpPr>
          <p:nvPr>
            <p:ph idx="1"/>
          </p:nvPr>
        </p:nvSpPr>
        <p:spPr>
          <a:xfrm>
            <a:off x="190413" y="1066800"/>
            <a:ext cx="11804822" cy="5570355"/>
          </a:xfrm>
        </p:spPr>
        <p:txBody>
          <a:bodyPr/>
          <a:lstStyle/>
          <a:p>
            <a:r>
              <a:rPr lang="en-US" dirty="0"/>
              <a:t>Students and their grades</a:t>
            </a:r>
          </a:p>
        </p:txBody>
      </p:sp>
      <p:sp>
        <p:nvSpPr>
          <p:cNvPr id="4" name="Title 3"/>
          <p:cNvSpPr>
            <a:spLocks noGrp="1"/>
          </p:cNvSpPr>
          <p:nvPr>
            <p:ph type="title"/>
          </p:nvPr>
        </p:nvSpPr>
        <p:spPr/>
        <p:txBody>
          <a:bodyPr>
            <a:normAutofit/>
          </a:bodyPr>
          <a:lstStyle/>
          <a:p>
            <a:r>
              <a:rPr lang="en-US" noProof="1">
                <a:latin typeface="Consolas" panose="020B0609020204030204" pitchFamily="49" charset="0"/>
                <a:cs typeface="Consolas" panose="020B0609020204030204" pitchFamily="49" charset="0"/>
              </a:rPr>
              <a:t>TreeMap&lt;K,</a:t>
            </a:r>
            <a:r>
              <a:rPr lang="en-US" noProof="1">
                <a:cs typeface="Consolas" panose="020B0609020204030204" pitchFamily="49" charset="0"/>
              </a:rPr>
              <a:t> </a:t>
            </a:r>
            <a:r>
              <a:rPr lang="en-US" noProof="1">
                <a:latin typeface="Consolas" panose="020B0609020204030204" pitchFamily="49" charset="0"/>
                <a:cs typeface="Consolas" panose="020B0609020204030204" pitchFamily="49" charset="0"/>
              </a:rPr>
              <a:t>V&gt;</a:t>
            </a:r>
            <a:r>
              <a:rPr lang="en-US" noProof="1">
                <a:cs typeface="Consolas" panose="020B0609020204030204" pitchFamily="49" charset="0"/>
              </a:rPr>
              <a:t> </a:t>
            </a:r>
            <a:r>
              <a:rPr lang="en-US" dirty="0"/>
              <a:t>– Examples</a:t>
            </a:r>
          </a:p>
        </p:txBody>
      </p:sp>
      <p:sp>
        <p:nvSpPr>
          <p:cNvPr id="5" name="Text Placeholder 5"/>
          <p:cNvSpPr txBox="1">
            <a:spLocks/>
          </p:cNvSpPr>
          <p:nvPr/>
        </p:nvSpPr>
        <p:spPr>
          <a:xfrm>
            <a:off x="684212" y="1967640"/>
            <a:ext cx="10820400" cy="428076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dirty="0"/>
              <a:t>HashMap&lt;String, ArrayList&lt;Integer&gt;&gt; grades = new HashMap&lt;&gt;();</a:t>
            </a:r>
          </a:p>
          <a:p>
            <a:pPr>
              <a:lnSpc>
                <a:spcPct val="110000"/>
              </a:lnSpc>
            </a:pPr>
            <a:r>
              <a:rPr lang="en-US" dirty="0"/>
              <a:t>grades.put("Peter", new ArrayList&lt;&gt;(Arrays.asList(5)));</a:t>
            </a:r>
          </a:p>
          <a:p>
            <a:pPr>
              <a:lnSpc>
                <a:spcPct val="110000"/>
              </a:lnSpc>
            </a:pPr>
            <a:r>
              <a:rPr lang="en-US" dirty="0"/>
              <a:t>grades.put("George", new ArrayList&lt;&gt;(Arrays.asList(5, 5, 6)));</a:t>
            </a:r>
          </a:p>
          <a:p>
            <a:pPr>
              <a:lnSpc>
                <a:spcPct val="110000"/>
              </a:lnSpc>
            </a:pPr>
            <a:r>
              <a:rPr lang="en-US" dirty="0"/>
              <a:t>grades.put("Maria", new ArrayList&lt;&gt;(Arrays.asList(5, 4, 4)));</a:t>
            </a:r>
          </a:p>
          <a:p>
            <a:pPr>
              <a:lnSpc>
                <a:spcPct val="110000"/>
              </a:lnSpc>
            </a:pPr>
            <a:r>
              <a:rPr lang="en-US" dirty="0"/>
              <a:t>grades.get("Peter").add(6);</a:t>
            </a:r>
          </a:p>
          <a:p>
            <a:pPr>
              <a:lnSpc>
                <a:spcPct val="110000"/>
              </a:lnSpc>
            </a:pPr>
            <a:r>
              <a:rPr lang="en-US" dirty="0"/>
              <a:t>grades.get("George").add(6);</a:t>
            </a:r>
          </a:p>
          <a:p>
            <a:pPr>
              <a:lnSpc>
                <a:spcPct val="110000"/>
              </a:lnSpc>
            </a:pPr>
            <a:endParaRPr lang="en-US" dirty="0"/>
          </a:p>
          <a:p>
            <a:pPr>
              <a:lnSpc>
                <a:spcPct val="110000"/>
              </a:lnSpc>
            </a:pPr>
            <a:r>
              <a:rPr lang="en-US" dirty="0"/>
              <a:t>for (String key : grades.keySet()) {</a:t>
            </a:r>
          </a:p>
          <a:p>
            <a:pPr>
              <a:lnSpc>
                <a:spcPct val="110000"/>
              </a:lnSpc>
            </a:pPr>
            <a:r>
              <a:rPr lang="en-US" dirty="0"/>
              <a:t>  System.out.println("" + key + " -&gt; " + grades.get(key));</a:t>
            </a:r>
          </a:p>
          <a:p>
            <a:pPr>
              <a:lnSpc>
                <a:spcPct val="110000"/>
              </a:lnSpc>
            </a:pPr>
            <a:r>
              <a:rPr lang="en-US" dirty="0"/>
              <a:t>}</a:t>
            </a:r>
          </a:p>
        </p:txBody>
      </p:sp>
    </p:spTree>
    <p:extLst>
      <p:ext uri="{BB962C8B-B14F-4D97-AF65-F5344CB8AC3E}">
        <p14:creationId xmlns:p14="http://schemas.microsoft.com/office/powerpoint/2010/main" val="39888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47</a:t>
            </a:fld>
            <a:endParaRPr lang="en-US" dirty="0"/>
          </a:p>
        </p:txBody>
      </p:sp>
      <p:sp>
        <p:nvSpPr>
          <p:cNvPr id="3" name="Content Placeholder 2"/>
          <p:cNvSpPr>
            <a:spLocks noGrp="1"/>
          </p:cNvSpPr>
          <p:nvPr>
            <p:ph idx="1"/>
          </p:nvPr>
        </p:nvSpPr>
        <p:spPr/>
        <p:txBody>
          <a:bodyPr>
            <a:normAutofit/>
          </a:bodyPr>
          <a:lstStyle/>
          <a:p>
            <a:r>
              <a:rPr lang="en-US" dirty="0"/>
              <a:t>You are given a sequence of </a:t>
            </a:r>
            <a:r>
              <a:rPr lang="en-US" dirty="0">
                <a:solidFill>
                  <a:schemeClr val="tx2">
                    <a:lumMod val="75000"/>
                  </a:schemeClr>
                </a:solidFill>
              </a:rPr>
              <a:t>lines</a:t>
            </a:r>
            <a:r>
              <a:rPr lang="en-US" dirty="0"/>
              <a:t>, each holding </a:t>
            </a:r>
            <a:r>
              <a:rPr lang="en-US" dirty="0">
                <a:solidFill>
                  <a:schemeClr val="tx2">
                    <a:lumMod val="75000"/>
                  </a:schemeClr>
                </a:solidFill>
              </a:rPr>
              <a:t>town</a:t>
            </a:r>
            <a:r>
              <a:rPr lang="en-US" dirty="0"/>
              <a:t> + </a:t>
            </a:r>
            <a:r>
              <a:rPr lang="en-US" dirty="0">
                <a:solidFill>
                  <a:schemeClr val="tx2">
                    <a:lumMod val="75000"/>
                  </a:schemeClr>
                </a:solidFill>
              </a:rPr>
              <a:t>income</a:t>
            </a: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r>
              <a:rPr lang="en-US" dirty="0"/>
              <a:t>Write a Java program to </a:t>
            </a:r>
            <a:r>
              <a:rPr lang="en-US" dirty="0">
                <a:solidFill>
                  <a:schemeClr val="tx2">
                    <a:lumMod val="75000"/>
                  </a:schemeClr>
                </a:solidFill>
              </a:rPr>
              <a:t>sum the incomes for each town</a:t>
            </a:r>
          </a:p>
        </p:txBody>
      </p:sp>
      <p:sp>
        <p:nvSpPr>
          <p:cNvPr id="4" name="Title 3"/>
          <p:cNvSpPr>
            <a:spLocks noGrp="1"/>
          </p:cNvSpPr>
          <p:nvPr>
            <p:ph type="title"/>
          </p:nvPr>
        </p:nvSpPr>
        <p:spPr/>
        <p:txBody>
          <a:bodyPr/>
          <a:lstStyle/>
          <a:p>
            <a:r>
              <a:rPr lang="en-US" dirty="0"/>
              <a:t>Problem: Sums by Town</a:t>
            </a:r>
          </a:p>
        </p:txBody>
      </p:sp>
      <p:sp>
        <p:nvSpPr>
          <p:cNvPr id="5" name="Rectangle 4"/>
          <p:cNvSpPr>
            <a:spLocks noChangeArrowheads="1"/>
          </p:cNvSpPr>
          <p:nvPr/>
        </p:nvSpPr>
        <p:spPr bwMode="auto">
          <a:xfrm>
            <a:off x="914093" y="1692639"/>
            <a:ext cx="6018519"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spcAft>
                <a:spcPts val="0"/>
              </a:spcAft>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4</a:t>
            </a:r>
          </a:p>
          <a:p>
            <a:pPr>
              <a:spcAft>
                <a:spcPts val="0"/>
              </a:spcAft>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Sofia</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200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Varna</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120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Pleven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60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Varna</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70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8"/>
          <p:cNvSpPr>
            <a:spLocks noChangeArrowheads="1"/>
          </p:cNvSpPr>
          <p:nvPr/>
        </p:nvSpPr>
        <p:spPr bwMode="auto">
          <a:xfrm>
            <a:off x="914093" y="4672093"/>
            <a:ext cx="6018519" cy="138499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Pleven -&gt; 60.0</a:t>
            </a:r>
          </a:p>
          <a:p>
            <a:pPr>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Sofia -&gt; 200.0</a:t>
            </a:r>
          </a:p>
          <a:p>
            <a:pPr>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Varna -&gt; 190.0</a:t>
            </a:r>
          </a:p>
        </p:txBody>
      </p:sp>
      <p:sp>
        <p:nvSpPr>
          <p:cNvPr id="10" name="AutoShape 25"/>
          <p:cNvSpPr>
            <a:spLocks noChangeArrowheads="1"/>
          </p:cNvSpPr>
          <p:nvPr/>
        </p:nvSpPr>
        <p:spPr bwMode="auto">
          <a:xfrm>
            <a:off x="7770812" y="2096312"/>
            <a:ext cx="3048000" cy="1104088"/>
          </a:xfrm>
          <a:prstGeom prst="wedgeRoundRectCallout">
            <a:avLst>
              <a:gd name="adj1" fmla="val -67156"/>
              <a:gd name="adj2" fmla="val 3834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Towns can appear multiple times</a:t>
            </a:r>
            <a:endParaRPr lang="bg-BG" sz="2800" dirty="0">
              <a:solidFill>
                <a:srgbClr val="FFFFFF"/>
              </a:solidFill>
              <a:latin typeface="+mn-lt"/>
            </a:endParaRPr>
          </a:p>
        </p:txBody>
      </p:sp>
      <p:sp>
        <p:nvSpPr>
          <p:cNvPr id="11" name="AutoShape 25"/>
          <p:cNvSpPr>
            <a:spLocks noChangeArrowheads="1"/>
          </p:cNvSpPr>
          <p:nvPr/>
        </p:nvSpPr>
        <p:spPr bwMode="auto">
          <a:xfrm>
            <a:off x="7770812" y="4869290"/>
            <a:ext cx="2781520" cy="1035398"/>
          </a:xfrm>
          <a:prstGeom prst="wedgeRoundRectCallout">
            <a:avLst>
              <a:gd name="adj1" fmla="val -69604"/>
              <a:gd name="adj2" fmla="val -3039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Order the towns by name</a:t>
            </a:r>
            <a:endParaRPr lang="bg-BG" sz="2800" dirty="0">
              <a:solidFill>
                <a:srgbClr val="FFFFFF"/>
              </a:solidFill>
              <a:latin typeface="+mn-lt"/>
            </a:endParaRPr>
          </a:p>
        </p:txBody>
      </p:sp>
      <p:sp>
        <p:nvSpPr>
          <p:cNvPr id="12" name="TextBox 11"/>
          <p:cNvSpPr txBox="1"/>
          <p:nvPr/>
        </p:nvSpPr>
        <p:spPr>
          <a:xfrm>
            <a:off x="816004" y="6205023"/>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hlinkClick r:id="rId2"/>
              </a:rPr>
              <a:t>https://judge.softuni.bg/Contests/Practice/Index/264#6</a:t>
            </a:r>
            <a:endParaRPr lang="en-US" dirty="0">
              <a:solidFill>
                <a:schemeClr val="tx2">
                  <a:lumMod val="75000"/>
                </a:schemeClr>
              </a:solidFill>
            </a:endParaRPr>
          </a:p>
        </p:txBody>
      </p:sp>
    </p:spTree>
    <p:extLst>
      <p:ext uri="{BB962C8B-B14F-4D97-AF65-F5344CB8AC3E}">
        <p14:creationId xmlns:p14="http://schemas.microsoft.com/office/powerpoint/2010/main" val="157167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48</a:t>
            </a:fld>
            <a:endParaRPr lang="en-US" dirty="0"/>
          </a:p>
        </p:txBody>
      </p:sp>
      <p:sp>
        <p:nvSpPr>
          <p:cNvPr id="4" name="Title 3"/>
          <p:cNvSpPr>
            <a:spLocks noGrp="1"/>
          </p:cNvSpPr>
          <p:nvPr>
            <p:ph type="title"/>
          </p:nvPr>
        </p:nvSpPr>
        <p:spPr/>
        <p:txBody>
          <a:bodyPr/>
          <a:lstStyle/>
          <a:p>
            <a:r>
              <a:rPr lang="en-US" dirty="0"/>
              <a:t>Solution: Sums by Town</a:t>
            </a:r>
          </a:p>
        </p:txBody>
      </p:sp>
      <p:sp>
        <p:nvSpPr>
          <p:cNvPr id="5" name="Rectangle 4"/>
          <p:cNvSpPr>
            <a:spLocks noChangeArrowheads="1"/>
          </p:cNvSpPr>
          <p:nvPr/>
        </p:nvSpPr>
        <p:spPr bwMode="auto">
          <a:xfrm>
            <a:off x="622414" y="914400"/>
            <a:ext cx="10943998"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spcAft>
                <a:spcPts val="600"/>
              </a:spcAft>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TreeMap&lt;String, Double&gt; sumsByTown = new TreeMap&lt;&gt;();</a:t>
            </a:r>
          </a:p>
          <a:p>
            <a:pPr>
              <a:lnSpc>
                <a:spcPts val="2400"/>
              </a:lnSpc>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(int i = 0; i &lt; n; i++) {</a:t>
            </a:r>
          </a:p>
          <a:p>
            <a:pPr>
              <a:lnSpc>
                <a:spcPts val="2400"/>
              </a:lnSpc>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String[] tokens = scanner.nextLine().split(</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a:lnSpc>
                <a:spcPts val="2400"/>
              </a:lnSpc>
              <a:spcAft>
                <a:spcPts val="0"/>
              </a:spcAft>
            </a:pP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a:lnSpc>
                <a:spcPts val="2400"/>
              </a:lnSpc>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String town = tokens[0].trim();</a:t>
            </a:r>
          </a:p>
          <a:p>
            <a:pPr>
              <a:lnSpc>
                <a:spcPts val="2400"/>
              </a:lnSpc>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double income = Double.parseDouble(tokens[1].trim());</a:t>
            </a:r>
          </a:p>
          <a:p>
            <a:pPr>
              <a:lnSpc>
                <a:spcPts val="2400"/>
              </a:lnSpc>
              <a:spcAft>
                <a:spcPts val="0"/>
              </a:spcAft>
            </a:pP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a:lnSpc>
                <a:spcPts val="2400"/>
              </a:lnSpc>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if (sumsByTown.containsKey(town)) {</a:t>
            </a:r>
          </a:p>
          <a:p>
            <a:pPr>
              <a:lnSpc>
                <a:spcPts val="2400"/>
              </a:lnSpc>
              <a:spcAft>
                <a:spcPts val="0"/>
              </a:spcAft>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sumsByTown.put(town, sumsByTown.get(town) + income);</a:t>
            </a:r>
          </a:p>
          <a:p>
            <a:pPr>
              <a:lnSpc>
                <a:spcPts val="2400"/>
              </a:lnSpc>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else {</a:t>
            </a:r>
          </a:p>
          <a:p>
            <a:pPr>
              <a:lnSpc>
                <a:spcPts val="2400"/>
              </a:lnSpc>
              <a:spcAft>
                <a:spcPts val="0"/>
              </a:spcAft>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sumsByTown.put(town, income);</a:t>
            </a:r>
          </a:p>
          <a:p>
            <a:pPr>
              <a:lnSpc>
                <a:spcPts val="2400"/>
              </a:lnSpc>
              <a:spcAft>
                <a:spcPts val="0"/>
              </a:spcAft>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a:lnSpc>
                <a:spcPts val="2400"/>
              </a:lnSpc>
              <a:spcAft>
                <a:spcPts val="60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a:lnSpc>
                <a:spcPts val="2400"/>
              </a:lnSpc>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(String key : sumsByTown.keySet()) {</a:t>
            </a:r>
          </a:p>
          <a:p>
            <a:pPr>
              <a:lnSpc>
                <a:spcPts val="2400"/>
              </a:lnSpc>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System.out.println(key + " -&gt; "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sumsByTown.get(key)</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a:lnSpc>
                <a:spcPts val="2400"/>
              </a:lnSpc>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Box 5"/>
          <p:cNvSpPr txBox="1"/>
          <p:nvPr/>
        </p:nvSpPr>
        <p:spPr>
          <a:xfrm>
            <a:off x="816004" y="6205023"/>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hlinkClick r:id="rId2"/>
              </a:rPr>
              <a:t>https://judge.softuni.bg/Contests/Practice/Index/264#6</a:t>
            </a:r>
            <a:endParaRPr lang="en-US" dirty="0">
              <a:solidFill>
                <a:schemeClr val="tx2">
                  <a:lumMod val="75000"/>
                </a:schemeClr>
              </a:solidFill>
            </a:endParaRPr>
          </a:p>
        </p:txBody>
      </p:sp>
    </p:spTree>
    <p:extLst>
      <p:ext uri="{BB962C8B-B14F-4D97-AF65-F5344CB8AC3E}">
        <p14:creationId xmlns:p14="http://schemas.microsoft.com/office/powerpoint/2010/main" val="54033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ymeleaf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00000">
            <a:off x="8911333" y="2487145"/>
            <a:ext cx="2007955" cy="20116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625176" y="4953000"/>
            <a:ext cx="8938472" cy="820600"/>
          </a:xfrm>
        </p:spPr>
        <p:txBody>
          <a:bodyPr/>
          <a:lstStyle/>
          <a:p>
            <a:r>
              <a:rPr lang="en-US" dirty="0"/>
              <a:t>Java Web</a:t>
            </a:r>
          </a:p>
        </p:txBody>
      </p:sp>
      <p:sp>
        <p:nvSpPr>
          <p:cNvPr id="3" name="Text Placeholder 2"/>
          <p:cNvSpPr>
            <a:spLocks noGrp="1"/>
          </p:cNvSpPr>
          <p:nvPr>
            <p:ph type="body" idx="1"/>
          </p:nvPr>
        </p:nvSpPr>
        <p:spPr>
          <a:xfrm>
            <a:off x="1625176" y="5754968"/>
            <a:ext cx="8938472" cy="719034"/>
          </a:xfrm>
        </p:spPr>
        <p:txBody>
          <a:bodyPr/>
          <a:lstStyle/>
          <a:p>
            <a:r>
              <a:rPr lang="en-US" dirty="0"/>
              <a:t>Hibernate, Spring MVC, Thymeleaf</a:t>
            </a:r>
          </a:p>
        </p:txBody>
      </p:sp>
      <p:pic>
        <p:nvPicPr>
          <p:cNvPr id="1026" name="Picture 2" descr="Image result for spring mvc lea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547" y="1582693"/>
            <a:ext cx="3803333" cy="28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Hibernate logo 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00000">
            <a:off x="465453" y="2759932"/>
            <a:ext cx="4558665" cy="126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330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3" name="Content Placeholder 2"/>
          <p:cNvSpPr>
            <a:spLocks noGrp="1"/>
          </p:cNvSpPr>
          <p:nvPr>
            <p:ph idx="1"/>
          </p:nvPr>
        </p:nvSpPr>
        <p:spPr>
          <a:xfrm>
            <a:off x="190413" y="1151121"/>
            <a:ext cx="7808999" cy="5570355"/>
          </a:xfrm>
        </p:spPr>
        <p:txBody>
          <a:bodyPr>
            <a:normAutofit lnSpcReduction="10000"/>
          </a:bodyPr>
          <a:lstStyle/>
          <a:p>
            <a:r>
              <a:rPr lang="en-US" b="1" dirty="0">
                <a:solidFill>
                  <a:schemeClr val="tx2">
                    <a:lumMod val="75000"/>
                  </a:schemeClr>
                </a:solidFill>
              </a:rPr>
              <a:t>Java</a:t>
            </a:r>
            <a:r>
              <a:rPr lang="en-US" dirty="0"/>
              <a:t> is a </a:t>
            </a:r>
            <a:r>
              <a:rPr lang="en-US" b="1" dirty="0">
                <a:solidFill>
                  <a:schemeClr val="tx2">
                    <a:lumMod val="75000"/>
                  </a:schemeClr>
                </a:solidFill>
              </a:rPr>
              <a:t>statically-typed</a:t>
            </a:r>
            <a:r>
              <a:rPr lang="en-US" dirty="0"/>
              <a:t>, </a:t>
            </a:r>
            <a:r>
              <a:rPr lang="en-US" b="1" dirty="0">
                <a:solidFill>
                  <a:schemeClr val="tx2">
                    <a:lumMod val="75000"/>
                  </a:schemeClr>
                </a:solidFill>
              </a:rPr>
              <a:t>object-oriented </a:t>
            </a:r>
            <a:r>
              <a:rPr lang="en-US" dirty="0"/>
              <a:t>programming language</a:t>
            </a:r>
            <a:endParaRPr lang="en-US" b="1" dirty="0">
              <a:solidFill>
                <a:schemeClr val="tx2">
                  <a:lumMod val="75000"/>
                </a:schemeClr>
              </a:solidFill>
            </a:endParaRPr>
          </a:p>
          <a:p>
            <a:pPr lvl="1"/>
            <a:r>
              <a:rPr lang="en-US" dirty="0"/>
              <a:t>Very similar to </a:t>
            </a:r>
            <a:r>
              <a:rPr lang="en-US" dirty="0">
                <a:solidFill>
                  <a:schemeClr val="tx2">
                    <a:lumMod val="75000"/>
                  </a:schemeClr>
                </a:solidFill>
              </a:rPr>
              <a:t>C#</a:t>
            </a:r>
            <a:r>
              <a:rPr lang="en-US" dirty="0"/>
              <a:t>, but less flexible</a:t>
            </a:r>
          </a:p>
          <a:p>
            <a:pPr lvl="1"/>
            <a:r>
              <a:rPr lang="en-US" dirty="0"/>
              <a:t>Programs are </a:t>
            </a:r>
            <a:r>
              <a:rPr lang="en-US" dirty="0">
                <a:solidFill>
                  <a:schemeClr val="tx2">
                    <a:lumMod val="75000"/>
                  </a:schemeClr>
                </a:solidFill>
              </a:rPr>
              <a:t>compiled</a:t>
            </a:r>
            <a:r>
              <a:rPr lang="en-US" dirty="0"/>
              <a:t> before execution</a:t>
            </a:r>
          </a:p>
          <a:p>
            <a:pPr lvl="1"/>
            <a:r>
              <a:rPr lang="en-US" dirty="0"/>
              <a:t>Variables' </a:t>
            </a:r>
            <a:r>
              <a:rPr lang="en-US" dirty="0">
                <a:solidFill>
                  <a:schemeClr val="tx2">
                    <a:lumMod val="75000"/>
                  </a:schemeClr>
                </a:solidFill>
              </a:rPr>
              <a:t>types</a:t>
            </a:r>
            <a:r>
              <a:rPr lang="en-US" dirty="0"/>
              <a:t> cannot be changed</a:t>
            </a:r>
          </a:p>
          <a:p>
            <a:pPr>
              <a:spcBef>
                <a:spcPts val="1200"/>
              </a:spcBef>
            </a:pPr>
            <a:r>
              <a:rPr lang="en-US" dirty="0"/>
              <a:t>In contract, JavaScript and PHP are </a:t>
            </a:r>
            <a:r>
              <a:rPr lang="en-US" b="1" dirty="0">
                <a:solidFill>
                  <a:schemeClr val="tx2">
                    <a:lumMod val="75000"/>
                  </a:schemeClr>
                </a:solidFill>
              </a:rPr>
              <a:t>dynamically-typed</a:t>
            </a:r>
            <a:r>
              <a:rPr lang="en-US" dirty="0"/>
              <a:t> (scripting) languages</a:t>
            </a:r>
          </a:p>
          <a:p>
            <a:pPr lvl="1"/>
            <a:r>
              <a:rPr lang="en-US" dirty="0"/>
              <a:t>Can work in interactive mode (REPL)</a:t>
            </a:r>
          </a:p>
          <a:p>
            <a:pPr lvl="1"/>
            <a:r>
              <a:rPr lang="en-US" dirty="0"/>
              <a:t>No compilation, just execute commands</a:t>
            </a:r>
          </a:p>
        </p:txBody>
      </p:sp>
      <p:sp>
        <p:nvSpPr>
          <p:cNvPr id="4" name="Title 3"/>
          <p:cNvSpPr>
            <a:spLocks noGrp="1"/>
          </p:cNvSpPr>
          <p:nvPr>
            <p:ph type="title"/>
          </p:nvPr>
        </p:nvSpPr>
        <p:spPr/>
        <p:txBody>
          <a:bodyPr>
            <a:normAutofit/>
          </a:bodyPr>
          <a:lstStyle/>
          <a:p>
            <a:r>
              <a:rPr lang="en-US" dirty="0"/>
              <a:t>Welcome to Java</a:t>
            </a:r>
          </a:p>
        </p:txBody>
      </p:sp>
      <p:pic>
        <p:nvPicPr>
          <p:cNvPr id="5" name="Picture 4"/>
          <p:cNvPicPr>
            <a:picLocks noChangeAspect="1"/>
          </p:cNvPicPr>
          <p:nvPr/>
        </p:nvPicPr>
        <p:blipFill>
          <a:blip r:embed="rId2"/>
          <a:stretch>
            <a:fillRect/>
          </a:stretch>
        </p:blipFill>
        <p:spPr>
          <a:xfrm>
            <a:off x="8185359" y="2057400"/>
            <a:ext cx="3278613" cy="4083113"/>
          </a:xfrm>
          <a:prstGeom prst="rect">
            <a:avLst/>
          </a:prstGeom>
        </p:spPr>
      </p:pic>
    </p:spTree>
    <p:extLst>
      <p:ext uri="{BB962C8B-B14F-4D97-AF65-F5344CB8AC3E}">
        <p14:creationId xmlns:p14="http://schemas.microsoft.com/office/powerpoint/2010/main" val="19098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Open Source Web MVC framework</a:t>
            </a:r>
          </a:p>
          <a:p>
            <a:r>
              <a:rPr lang="en-US" dirty="0"/>
              <a:t>Developed by Pivotal Software</a:t>
            </a:r>
          </a:p>
          <a:p>
            <a:r>
              <a:rPr lang="en-US" dirty="0"/>
              <a:t>Configuration with Spring Boot</a:t>
            </a:r>
          </a:p>
          <a:p>
            <a:pPr lvl="1"/>
            <a:r>
              <a:rPr lang="en-US" dirty="0"/>
              <a:t>Convention-over-configuration</a:t>
            </a:r>
          </a:p>
          <a:p>
            <a:pPr lvl="2"/>
            <a:r>
              <a:rPr lang="en-US" dirty="0"/>
              <a:t>Rapid application development</a:t>
            </a:r>
          </a:p>
          <a:p>
            <a:pPr lvl="2"/>
            <a:r>
              <a:rPr lang="en-US" dirty="0"/>
              <a:t>Create production-grade applications that you can “just run”</a:t>
            </a:r>
          </a:p>
          <a:p>
            <a:pPr lvl="2"/>
            <a:r>
              <a:rPr lang="en-US" dirty="0"/>
              <a:t>Automatically configure Spring</a:t>
            </a:r>
          </a:p>
          <a:p>
            <a:endParaRPr lang="en-US" dirty="0"/>
          </a:p>
        </p:txBody>
      </p:sp>
      <p:sp>
        <p:nvSpPr>
          <p:cNvPr id="4" name="Title 3"/>
          <p:cNvSpPr>
            <a:spLocks noGrp="1"/>
          </p:cNvSpPr>
          <p:nvPr>
            <p:ph type="title"/>
          </p:nvPr>
        </p:nvSpPr>
        <p:spPr/>
        <p:txBody>
          <a:bodyPr/>
          <a:lstStyle/>
          <a:p>
            <a:r>
              <a:rPr lang="en-US" dirty="0"/>
              <a:t>Spring MVC</a:t>
            </a:r>
          </a:p>
        </p:txBody>
      </p:sp>
      <p:pic>
        <p:nvPicPr>
          <p:cNvPr id="4100" name="Picture 4" descr="File:Pivotal Java Spring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0300" y="5181600"/>
            <a:ext cx="4148223" cy="13481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pring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412" y="1905000"/>
            <a:ext cx="2529000" cy="25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mv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13812" y="1898721"/>
            <a:ext cx="27432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69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51</a:t>
            </a:fld>
            <a:endParaRPr lang="en-US" dirty="0"/>
          </a:p>
        </p:txBody>
      </p:sp>
      <p:sp>
        <p:nvSpPr>
          <p:cNvPr id="3" name="Content Placeholder 2"/>
          <p:cNvSpPr>
            <a:spLocks noGrp="1"/>
          </p:cNvSpPr>
          <p:nvPr>
            <p:ph idx="1"/>
          </p:nvPr>
        </p:nvSpPr>
        <p:spPr/>
        <p:txBody>
          <a:bodyPr/>
          <a:lstStyle/>
          <a:p>
            <a:r>
              <a:rPr lang="en-US" dirty="0"/>
              <a:t>Spring uses strongly-typed Annotations</a:t>
            </a:r>
          </a:p>
          <a:p>
            <a:pPr lvl="1"/>
            <a:r>
              <a:rPr lang="en-US" dirty="0"/>
              <a:t>Syntax highlighting + error checking</a:t>
            </a:r>
          </a:p>
          <a:p>
            <a:pPr lvl="1"/>
            <a:endParaRPr lang="en-US" dirty="0"/>
          </a:p>
        </p:txBody>
      </p:sp>
      <p:sp>
        <p:nvSpPr>
          <p:cNvPr id="4" name="Title 3"/>
          <p:cNvSpPr>
            <a:spLocks noGrp="1"/>
          </p:cNvSpPr>
          <p:nvPr>
            <p:ph type="title"/>
          </p:nvPr>
        </p:nvSpPr>
        <p:spPr/>
        <p:txBody>
          <a:bodyPr/>
          <a:lstStyle/>
          <a:p>
            <a:r>
              <a:rPr lang="en-US" dirty="0"/>
              <a:t>Spring Annotations</a:t>
            </a:r>
          </a:p>
        </p:txBody>
      </p:sp>
      <p:sp>
        <p:nvSpPr>
          <p:cNvPr id="5" name="Rectangle 4"/>
          <p:cNvSpPr>
            <a:spLocks noChangeArrowheads="1"/>
          </p:cNvSpPr>
          <p:nvPr/>
        </p:nvSpPr>
        <p:spPr bwMode="auto">
          <a:xfrm>
            <a:off x="667384" y="2514600"/>
            <a:ext cx="10456228"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@Controller</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HomeController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nn-NO"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667384" y="4724464"/>
            <a:ext cx="10456228"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@PreAuthorize("hasRole('ROLE_ADMIN')")</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String adminPanel(Model model)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nn-NO"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AutoShape 25"/>
          <p:cNvSpPr>
            <a:spLocks noChangeArrowheads="1"/>
          </p:cNvSpPr>
          <p:nvPr/>
        </p:nvSpPr>
        <p:spPr bwMode="auto">
          <a:xfrm>
            <a:off x="6932612" y="2210360"/>
            <a:ext cx="4038600" cy="1141884"/>
          </a:xfrm>
          <a:prstGeom prst="wedgeRoundRectCallout">
            <a:avLst>
              <a:gd name="adj1" fmla="val -65538"/>
              <a:gd name="adj2" fmla="val 3181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rPr>
              <a:t>@Annotation</a:t>
            </a:r>
            <a:r>
              <a:rPr lang="en-US" sz="2800" b="1" dirty="0">
                <a:solidFill>
                  <a:schemeClr val="tx2">
                    <a:lumMod val="75000"/>
                  </a:schemeClr>
                </a:solidFill>
                <a:effectLst>
                  <a:outerShdw blurRad="38100" dist="38100" dir="2700000" algn="tl">
                    <a:srgbClr val="000000">
                      <a:alpha val="43137"/>
                    </a:srgbClr>
                  </a:outerShdw>
                </a:effectLst>
                <a:latin typeface="+mj-lt"/>
              </a:rPr>
              <a:t> </a:t>
            </a:r>
            <a:r>
              <a:rPr lang="en-US" sz="2800" dirty="0">
                <a:solidFill>
                  <a:srgbClr val="FFFFFF"/>
                </a:solidFill>
                <a:latin typeface="+mn-lt"/>
              </a:rPr>
              <a:t>describes the code below it</a:t>
            </a:r>
            <a:endParaRPr lang="bg-BG" sz="2800" dirty="0">
              <a:solidFill>
                <a:schemeClr val="tx2">
                  <a:lumMod val="75000"/>
                </a:schemeClr>
              </a:solidFill>
              <a:latin typeface="+mn-lt"/>
            </a:endParaRPr>
          </a:p>
        </p:txBody>
      </p:sp>
      <p:sp>
        <p:nvSpPr>
          <p:cNvPr id="9" name="AutoShape 25"/>
          <p:cNvSpPr>
            <a:spLocks noChangeArrowheads="1"/>
          </p:cNvSpPr>
          <p:nvPr/>
        </p:nvSpPr>
        <p:spPr bwMode="auto">
          <a:xfrm>
            <a:off x="8228012" y="4038287"/>
            <a:ext cx="2971800" cy="1099016"/>
          </a:xfrm>
          <a:prstGeom prst="wedgeRoundRectCallout">
            <a:avLst>
              <a:gd name="adj1" fmla="val -67156"/>
              <a:gd name="adj2" fmla="val 3834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rPr>
              <a:t>Versatile Access Control</a:t>
            </a:r>
            <a:endParaRPr lang="bg-BG" sz="2800" dirty="0">
              <a:solidFill>
                <a:schemeClr val="tx2">
                  <a:lumMod val="75000"/>
                </a:schemeClr>
              </a:solidFill>
              <a:latin typeface="+mn-lt"/>
            </a:endParaRPr>
          </a:p>
        </p:txBody>
      </p:sp>
    </p:spTree>
    <p:extLst>
      <p:ext uri="{BB962C8B-B14F-4D97-AF65-F5344CB8AC3E}">
        <p14:creationId xmlns:p14="http://schemas.microsoft.com/office/powerpoint/2010/main" val="194270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52</a:t>
            </a:fld>
            <a:endParaRPr lang="en-US" dirty="0"/>
          </a:p>
        </p:txBody>
      </p:sp>
      <p:sp>
        <p:nvSpPr>
          <p:cNvPr id="3" name="Content Placeholder 2"/>
          <p:cNvSpPr>
            <a:spLocks noGrp="1"/>
          </p:cNvSpPr>
          <p:nvPr>
            <p:ph idx="1"/>
          </p:nvPr>
        </p:nvSpPr>
        <p:spPr/>
        <p:txBody>
          <a:bodyPr/>
          <a:lstStyle/>
          <a:p>
            <a:r>
              <a:rPr lang="en-US" dirty="0"/>
              <a:t>Defined with the </a:t>
            </a:r>
            <a:r>
              <a:rPr lang="en-US" b="1" dirty="0">
                <a:solidFill>
                  <a:schemeClr val="tx2">
                    <a:lumMod val="75000"/>
                  </a:schemeClr>
                </a:solidFill>
                <a:latin typeface="Consolas" panose="020B0609020204030204" pitchFamily="49" charset="0"/>
              </a:rPr>
              <a:t>@Controller</a:t>
            </a:r>
            <a:r>
              <a:rPr lang="en-US" dirty="0"/>
              <a:t> annotation:</a:t>
            </a:r>
          </a:p>
          <a:p>
            <a:endParaRPr lang="en-US" dirty="0"/>
          </a:p>
          <a:p>
            <a:endParaRPr lang="en-US" dirty="0"/>
          </a:p>
          <a:p>
            <a:endParaRPr lang="en-US" dirty="0"/>
          </a:p>
          <a:p>
            <a:r>
              <a:rPr lang="en-US" dirty="0"/>
              <a:t>Controllers can contain multiple actions on different routes.</a:t>
            </a:r>
            <a:endParaRPr lang="bg-BG" dirty="0"/>
          </a:p>
        </p:txBody>
      </p:sp>
      <p:sp>
        <p:nvSpPr>
          <p:cNvPr id="4" name="Title 3"/>
          <p:cNvSpPr>
            <a:spLocks noGrp="1"/>
          </p:cNvSpPr>
          <p:nvPr>
            <p:ph type="title"/>
          </p:nvPr>
        </p:nvSpPr>
        <p:spPr/>
        <p:txBody>
          <a:bodyPr/>
          <a:lstStyle/>
          <a:p>
            <a:r>
              <a:rPr lang="en-US" dirty="0"/>
              <a:t>Spring Controllers</a:t>
            </a:r>
            <a:endParaRPr lang="bg-BG" dirty="0"/>
          </a:p>
        </p:txBody>
      </p:sp>
      <p:sp>
        <p:nvSpPr>
          <p:cNvPr id="5" name="Rectangle 4"/>
          <p:cNvSpPr>
            <a:spLocks noChangeArrowheads="1"/>
          </p:cNvSpPr>
          <p:nvPr/>
        </p:nvSpPr>
        <p:spPr bwMode="auto">
          <a:xfrm>
            <a:off x="667384" y="1905000"/>
            <a:ext cx="10456228"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@Controller</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HomeController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nn-NO"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4551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53</a:t>
            </a:fld>
            <a:endParaRPr lang="en-US" dirty="0"/>
          </a:p>
        </p:txBody>
      </p:sp>
      <p:sp>
        <p:nvSpPr>
          <p:cNvPr id="3" name="Content Placeholder 2"/>
          <p:cNvSpPr>
            <a:spLocks noGrp="1"/>
          </p:cNvSpPr>
          <p:nvPr>
            <p:ph idx="1"/>
          </p:nvPr>
        </p:nvSpPr>
        <p:spPr>
          <a:xfrm>
            <a:off x="190413" y="1227321"/>
            <a:ext cx="11804822" cy="3344679"/>
          </a:xfrm>
        </p:spPr>
        <p:txBody>
          <a:bodyPr>
            <a:normAutofit/>
          </a:bodyPr>
          <a:lstStyle/>
          <a:p>
            <a:r>
              <a:rPr lang="en-US" dirty="0"/>
              <a:t>Annotated with with </a:t>
            </a:r>
            <a:r>
              <a:rPr lang="en-US" b="1" dirty="0">
                <a:solidFill>
                  <a:schemeClr val="tx2">
                    <a:lumMod val="75000"/>
                  </a:schemeClr>
                </a:solidFill>
                <a:latin typeface="Consolas" panose="020B0609020204030204" pitchFamily="49" charset="0"/>
              </a:rPr>
              <a:t>@</a:t>
            </a:r>
            <a:r>
              <a:rPr lang="en-US" b="1" noProof="1">
                <a:solidFill>
                  <a:schemeClr val="tx2">
                    <a:lumMod val="75000"/>
                  </a:schemeClr>
                </a:solidFill>
                <a:latin typeface="Consolas" panose="020B0609020204030204" pitchFamily="49" charset="0"/>
              </a:rPr>
              <a:t>RequestMapping</a:t>
            </a:r>
            <a:r>
              <a:rPr lang="en-US" b="1" dirty="0">
                <a:solidFill>
                  <a:schemeClr val="tx2">
                    <a:lumMod val="75000"/>
                  </a:schemeClr>
                </a:solidFill>
                <a:latin typeface="Consolas" panose="020B0609020204030204" pitchFamily="49" charset="0"/>
              </a:rPr>
              <a:t>(</a:t>
            </a:r>
            <a:r>
              <a:rPr lang="en-US" dirty="0"/>
              <a:t>…</a:t>
            </a:r>
            <a:r>
              <a:rPr lang="en-US" b="1" dirty="0">
                <a:solidFill>
                  <a:schemeClr val="tx2">
                    <a:lumMod val="75000"/>
                  </a:schemeClr>
                </a:solidFill>
                <a:latin typeface="Consolas" panose="020B0609020204030204" pitchFamily="49" charset="0"/>
              </a:rPr>
              <a:t>)</a:t>
            </a:r>
          </a:p>
          <a:p>
            <a:endParaRPr lang="en-US" b="1" dirty="0">
              <a:solidFill>
                <a:schemeClr val="tx2">
                  <a:lumMod val="75000"/>
                </a:schemeClr>
              </a:solidFill>
              <a:latin typeface="Consolas" panose="020B0609020204030204" pitchFamily="49" charset="0"/>
            </a:endParaRPr>
          </a:p>
          <a:p>
            <a:pPr marL="0" indent="0">
              <a:buNone/>
            </a:pPr>
            <a:endParaRPr lang="en-US" b="1" dirty="0">
              <a:solidFill>
                <a:schemeClr val="tx2">
                  <a:lumMod val="75000"/>
                </a:schemeClr>
              </a:solidFill>
              <a:latin typeface="Consolas" panose="020B0609020204030204" pitchFamily="49" charset="0"/>
            </a:endParaRPr>
          </a:p>
          <a:p>
            <a:pPr marL="0" indent="0">
              <a:buNone/>
            </a:pPr>
            <a:endParaRPr lang="en-US" sz="900" dirty="0"/>
          </a:p>
          <a:p>
            <a:r>
              <a:rPr lang="en-US" dirty="0"/>
              <a:t>Or</a:t>
            </a:r>
            <a:endParaRPr lang="bg-BG" dirty="0"/>
          </a:p>
        </p:txBody>
      </p:sp>
      <p:sp>
        <p:nvSpPr>
          <p:cNvPr id="4" name="Title 3"/>
          <p:cNvSpPr>
            <a:spLocks noGrp="1"/>
          </p:cNvSpPr>
          <p:nvPr>
            <p:ph type="title"/>
          </p:nvPr>
        </p:nvSpPr>
        <p:spPr/>
        <p:txBody>
          <a:bodyPr/>
          <a:lstStyle/>
          <a:p>
            <a:r>
              <a:rPr lang="en-US" dirty="0"/>
              <a:t>Controller Actions</a:t>
            </a:r>
            <a:endParaRPr lang="bg-BG" dirty="0"/>
          </a:p>
        </p:txBody>
      </p:sp>
      <p:sp>
        <p:nvSpPr>
          <p:cNvPr id="5" name="Rectangle 4"/>
          <p:cNvSpPr>
            <a:spLocks noChangeArrowheads="1"/>
          </p:cNvSpPr>
          <p:nvPr/>
        </p:nvSpPr>
        <p:spPr bwMode="auto">
          <a:xfrm>
            <a:off x="667384" y="1905000"/>
            <a:ext cx="10456228"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@RequestMapping</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rPr>
              <a:t>"/home"</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String</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rPr>
              <a:t>home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lvl="1"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return "home-view";</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nn-NO"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6"/>
          <p:cNvSpPr>
            <a:spLocks noChangeArrowheads="1"/>
          </p:cNvSpPr>
          <p:nvPr/>
        </p:nvSpPr>
        <p:spPr bwMode="auto">
          <a:xfrm>
            <a:off x="667384" y="4275450"/>
            <a:ext cx="10456228" cy="209288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@GetMapping</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rPr>
              <a:t>"/home"</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String</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rPr>
              <a:t>home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(Model model) {</a:t>
            </a:r>
          </a:p>
          <a:p>
            <a:pPr lvl="1"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model.addAttribute("view", "home");</a:t>
            </a:r>
          </a:p>
          <a:p>
            <a:pPr lvl="1"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return "base-layout";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nn-NO"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19273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54</a:t>
            </a:fld>
            <a:endParaRPr lang="en-US" dirty="0"/>
          </a:p>
        </p:txBody>
      </p:sp>
      <p:sp>
        <p:nvSpPr>
          <p:cNvPr id="3" name="Content Placeholder 2"/>
          <p:cNvSpPr>
            <a:spLocks noGrp="1"/>
          </p:cNvSpPr>
          <p:nvPr>
            <p:ph idx="1"/>
          </p:nvPr>
        </p:nvSpPr>
        <p:spPr/>
        <p:txBody>
          <a:bodyPr/>
          <a:lstStyle/>
          <a:p>
            <a:r>
              <a:rPr lang="en-US" dirty="0"/>
              <a:t>Easier way to create route for a GET request:</a:t>
            </a:r>
          </a:p>
          <a:p>
            <a:endParaRPr lang="en-US" dirty="0"/>
          </a:p>
          <a:p>
            <a:endParaRPr lang="en-US" dirty="0"/>
          </a:p>
          <a:p>
            <a:endParaRPr lang="en-US" dirty="0"/>
          </a:p>
          <a:p>
            <a:r>
              <a:rPr lang="en-US" dirty="0"/>
              <a:t>This is alias for </a:t>
            </a:r>
            <a:r>
              <a:rPr lang="en-US" b="1" noProof="1">
                <a:solidFill>
                  <a:schemeClr val="tx2">
                    <a:lumMod val="75000"/>
                  </a:schemeClr>
                </a:solidFill>
                <a:latin typeface="Consolas" panose="020B0609020204030204" pitchFamily="49" charset="0"/>
              </a:rPr>
              <a:t>RequestMapping</a:t>
            </a:r>
            <a:r>
              <a:rPr lang="en-US" dirty="0"/>
              <a:t> with method GET</a:t>
            </a:r>
            <a:endParaRPr lang="bg-BG" dirty="0"/>
          </a:p>
        </p:txBody>
      </p:sp>
      <p:sp>
        <p:nvSpPr>
          <p:cNvPr id="4" name="Title 3"/>
          <p:cNvSpPr>
            <a:spLocks noGrp="1"/>
          </p:cNvSpPr>
          <p:nvPr>
            <p:ph type="title"/>
          </p:nvPr>
        </p:nvSpPr>
        <p:spPr/>
        <p:txBody>
          <a:bodyPr/>
          <a:lstStyle/>
          <a:p>
            <a:r>
              <a:rPr lang="en-US" dirty="0"/>
              <a:t>Processing GET Requests</a:t>
            </a:r>
            <a:endParaRPr lang="bg-BG" dirty="0"/>
          </a:p>
        </p:txBody>
      </p:sp>
      <p:sp>
        <p:nvSpPr>
          <p:cNvPr id="5" name="Rectangle 4"/>
          <p:cNvSpPr>
            <a:spLocks noChangeArrowheads="1"/>
          </p:cNvSpPr>
          <p:nvPr/>
        </p:nvSpPr>
        <p:spPr bwMode="auto">
          <a:xfrm>
            <a:off x="667384" y="1905000"/>
            <a:ext cx="10456228"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@GetMapping</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rPr>
              <a:t>"/home"</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String </a:t>
            </a:r>
            <a:r>
              <a:rPr lang="en-US" sz="2600" b="1" noProof="1">
                <a:solidFill>
                  <a:srgbClr val="FBEEDC"/>
                </a:solidFill>
                <a:effectLst>
                  <a:outerShdw blurRad="38100" dist="38100" dir="2700000" algn="tl">
                    <a:srgbClr val="000000">
                      <a:alpha val="43137"/>
                    </a:srgbClr>
                  </a:outerShdw>
                </a:effectLst>
                <a:latin typeface="Consolas" pitchFamily="49" charset="0"/>
              </a:rPr>
              <a:t>home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lvl="1"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return "home-view";</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nn-NO"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64937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55</a:t>
            </a:fld>
            <a:endParaRPr lang="en-US" dirty="0"/>
          </a:p>
        </p:txBody>
      </p:sp>
      <p:sp>
        <p:nvSpPr>
          <p:cNvPr id="3" name="Content Placeholder 2"/>
          <p:cNvSpPr>
            <a:spLocks noGrp="1"/>
          </p:cNvSpPr>
          <p:nvPr>
            <p:ph idx="1"/>
          </p:nvPr>
        </p:nvSpPr>
        <p:spPr/>
        <p:txBody>
          <a:bodyPr/>
          <a:lstStyle/>
          <a:p>
            <a:r>
              <a:rPr lang="en-US" dirty="0"/>
              <a:t>Similar to the </a:t>
            </a:r>
            <a:r>
              <a:rPr lang="en-US" b="1" noProof="1">
                <a:solidFill>
                  <a:schemeClr val="tx2">
                    <a:lumMod val="75000"/>
                  </a:schemeClr>
                </a:solidFill>
                <a:latin typeface="Consolas" panose="020B0609020204030204" pitchFamily="49" charset="0"/>
              </a:rPr>
              <a:t>GetMapping</a:t>
            </a:r>
            <a:r>
              <a:rPr lang="en-US" dirty="0"/>
              <a:t> there is also an alias for </a:t>
            </a:r>
            <a:r>
              <a:rPr lang="en-US" b="1" noProof="1">
                <a:solidFill>
                  <a:schemeClr val="tx2">
                    <a:lumMod val="75000"/>
                  </a:schemeClr>
                </a:solidFill>
                <a:latin typeface="Consolas" panose="020B0609020204030204" pitchFamily="49" charset="0"/>
              </a:rPr>
              <a:t>RequestMapping</a:t>
            </a:r>
            <a:r>
              <a:rPr lang="en-US" dirty="0"/>
              <a:t> with method </a:t>
            </a:r>
            <a:r>
              <a:rPr lang="en-US" dirty="0">
                <a:solidFill>
                  <a:schemeClr val="tx2">
                    <a:lumMod val="75000"/>
                  </a:schemeClr>
                </a:solidFill>
              </a:rPr>
              <a:t>POST</a:t>
            </a:r>
            <a:r>
              <a:rPr lang="en-US" dirty="0"/>
              <a:t>:</a:t>
            </a:r>
          </a:p>
          <a:p>
            <a:endParaRPr lang="en-US" dirty="0"/>
          </a:p>
          <a:p>
            <a:endParaRPr lang="en-US" dirty="0"/>
          </a:p>
          <a:p>
            <a:pPr marL="0" indent="0">
              <a:buNone/>
            </a:pPr>
            <a:endParaRPr lang="en-US" dirty="0"/>
          </a:p>
          <a:p>
            <a:r>
              <a:rPr lang="en-US" dirty="0"/>
              <a:t>Similar annotations exist for all other types of request methods</a:t>
            </a:r>
          </a:p>
          <a:p>
            <a:endParaRPr lang="en-US" dirty="0"/>
          </a:p>
          <a:p>
            <a:endParaRPr lang="en-US" dirty="0"/>
          </a:p>
          <a:p>
            <a:endParaRPr lang="en-US" dirty="0"/>
          </a:p>
        </p:txBody>
      </p:sp>
      <p:sp>
        <p:nvSpPr>
          <p:cNvPr id="4" name="Title 3"/>
          <p:cNvSpPr>
            <a:spLocks noGrp="1"/>
          </p:cNvSpPr>
          <p:nvPr>
            <p:ph type="title"/>
          </p:nvPr>
        </p:nvSpPr>
        <p:spPr/>
        <p:txBody>
          <a:bodyPr/>
          <a:lstStyle/>
          <a:p>
            <a:r>
              <a:rPr lang="en-US" dirty="0"/>
              <a:t>Processing POST Requests</a:t>
            </a:r>
            <a:endParaRPr lang="bg-BG" dirty="0"/>
          </a:p>
        </p:txBody>
      </p:sp>
      <p:sp>
        <p:nvSpPr>
          <p:cNvPr id="5" name="Rectangle 4"/>
          <p:cNvSpPr>
            <a:spLocks noChangeArrowheads="1"/>
          </p:cNvSpPr>
          <p:nvPr/>
        </p:nvSpPr>
        <p:spPr bwMode="auto">
          <a:xfrm>
            <a:off x="667384" y="2574429"/>
            <a:ext cx="10456228"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@PostMapping</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rPr>
              <a:t>"/register"</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String </a:t>
            </a:r>
            <a:r>
              <a:rPr lang="en-US" sz="2600" b="1" noProof="1">
                <a:solidFill>
                  <a:srgbClr val="FBEEDC"/>
                </a:solidFill>
                <a:effectLst>
                  <a:outerShdw blurRad="38100" dist="38100" dir="2700000" algn="tl">
                    <a:srgbClr val="000000">
                      <a:alpha val="43137"/>
                    </a:srgbClr>
                  </a:outerShdw>
                </a:effectLst>
                <a:latin typeface="Consolas" pitchFamily="49" charset="0"/>
              </a:rPr>
              <a:t>register</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lvl="1"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nn-NO"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8004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56</a:t>
            </a:fld>
            <a:endParaRPr lang="en-US" dirty="0"/>
          </a:p>
        </p:txBody>
      </p:sp>
      <p:sp>
        <p:nvSpPr>
          <p:cNvPr id="3" name="Content Placeholder 2"/>
          <p:cNvSpPr>
            <a:spLocks noGrp="1"/>
          </p:cNvSpPr>
          <p:nvPr>
            <p:ph idx="1"/>
          </p:nvPr>
        </p:nvSpPr>
        <p:spPr/>
        <p:txBody>
          <a:bodyPr/>
          <a:lstStyle/>
          <a:p>
            <a:r>
              <a:rPr lang="en-US" dirty="0"/>
              <a:t>Object-Relational Mapping (ORM) Framework for Java</a:t>
            </a:r>
          </a:p>
          <a:p>
            <a:r>
              <a:rPr lang="en-US" dirty="0"/>
              <a:t>Replace DB query access with object functions</a:t>
            </a:r>
          </a:p>
          <a:p>
            <a:r>
              <a:rPr lang="en-US" dirty="0"/>
              <a:t>Persistence</a:t>
            </a:r>
          </a:p>
          <a:p>
            <a:pPr lvl="1"/>
            <a:r>
              <a:rPr lang="en-US" dirty="0"/>
              <a:t>Change object in-memory </a:t>
            </a:r>
            <a:r>
              <a:rPr lang="en-US" dirty="0">
                <a:sym typeface="Wingdings" panose="05000000000000000000" pitchFamily="2" charset="2"/>
              </a:rPr>
              <a:t> changes it in DB</a:t>
            </a:r>
          </a:p>
          <a:p>
            <a:pPr lvl="1"/>
            <a:r>
              <a:rPr lang="en-US" dirty="0">
                <a:sym typeface="Wingdings" panose="05000000000000000000" pitchFamily="2" charset="2"/>
              </a:rPr>
              <a:t>Add object to collection  add it to DB</a:t>
            </a:r>
          </a:p>
          <a:p>
            <a:r>
              <a:rPr lang="en-US" dirty="0">
                <a:sym typeface="Wingdings" panose="05000000000000000000" pitchFamily="2" charset="2"/>
              </a:rPr>
              <a:t>High Performance</a:t>
            </a:r>
          </a:p>
          <a:p>
            <a:pPr lvl="1"/>
            <a:r>
              <a:rPr lang="en-US" dirty="0">
                <a:sym typeface="Wingdings" panose="05000000000000000000" pitchFamily="2" charset="2"/>
              </a:rPr>
              <a:t>Lazy-loading</a:t>
            </a:r>
          </a:p>
          <a:p>
            <a:pPr lvl="1"/>
            <a:r>
              <a:rPr lang="en-US" dirty="0">
                <a:sym typeface="Wingdings" panose="05000000000000000000" pitchFamily="2" charset="2"/>
              </a:rPr>
              <a:t>Eager loading by request</a:t>
            </a:r>
          </a:p>
          <a:p>
            <a:endParaRPr lang="en-US" dirty="0">
              <a:sym typeface="Wingdings" panose="05000000000000000000" pitchFamily="2" charset="2"/>
            </a:endParaRPr>
          </a:p>
          <a:p>
            <a:endParaRPr lang="en-US" dirty="0"/>
          </a:p>
        </p:txBody>
      </p:sp>
      <p:sp>
        <p:nvSpPr>
          <p:cNvPr id="4" name="Title 3"/>
          <p:cNvSpPr>
            <a:spLocks noGrp="1"/>
          </p:cNvSpPr>
          <p:nvPr>
            <p:ph type="title"/>
          </p:nvPr>
        </p:nvSpPr>
        <p:spPr/>
        <p:txBody>
          <a:bodyPr/>
          <a:lstStyle/>
          <a:p>
            <a:r>
              <a:rPr lang="en-US" dirty="0"/>
              <a:t>Hibernate ORM</a:t>
            </a:r>
          </a:p>
        </p:txBody>
      </p:sp>
      <p:pic>
        <p:nvPicPr>
          <p:cNvPr id="5128" name="Picture 8" descr="https://upload.wikimedia.org/wikipedia/commons/2/22/Hibernate_logo_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9245" y="5146832"/>
            <a:ext cx="5987767" cy="166188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databas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633038" y="1914586"/>
            <a:ext cx="1897656" cy="225462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OR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1452" y="4343400"/>
            <a:ext cx="3929241" cy="1055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6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57</a:t>
            </a:fld>
            <a:endParaRPr lang="en-US" dirty="0"/>
          </a:p>
        </p:txBody>
      </p:sp>
      <p:sp>
        <p:nvSpPr>
          <p:cNvPr id="3" name="Content Placeholder 2"/>
          <p:cNvSpPr>
            <a:spLocks noGrp="1"/>
          </p:cNvSpPr>
          <p:nvPr>
            <p:ph idx="1"/>
          </p:nvPr>
        </p:nvSpPr>
        <p:spPr>
          <a:xfrm>
            <a:off x="190413" y="1364515"/>
            <a:ext cx="11804822" cy="753879"/>
          </a:xfrm>
        </p:spPr>
        <p:txBody>
          <a:bodyPr/>
          <a:lstStyle/>
          <a:p>
            <a:r>
              <a:rPr lang="en-US" dirty="0"/>
              <a:t>Classic Java OOP with Hibernate annotations:</a:t>
            </a:r>
          </a:p>
        </p:txBody>
      </p:sp>
      <p:sp>
        <p:nvSpPr>
          <p:cNvPr id="4" name="Title 3"/>
          <p:cNvSpPr>
            <a:spLocks noGrp="1"/>
          </p:cNvSpPr>
          <p:nvPr>
            <p:ph type="title"/>
          </p:nvPr>
        </p:nvSpPr>
        <p:spPr/>
        <p:txBody>
          <a:bodyPr/>
          <a:lstStyle/>
          <a:p>
            <a:r>
              <a:rPr lang="en-US" dirty="0"/>
              <a:t>Hibernate: Model - Fields</a:t>
            </a:r>
          </a:p>
        </p:txBody>
      </p:sp>
      <p:sp>
        <p:nvSpPr>
          <p:cNvPr id="5" name="Rectangle 4"/>
          <p:cNvSpPr>
            <a:spLocks noChangeArrowheads="1"/>
          </p:cNvSpPr>
          <p:nvPr/>
        </p:nvSpPr>
        <p:spPr bwMode="auto">
          <a:xfrm>
            <a:off x="667384" y="2118394"/>
            <a:ext cx="10608628" cy="415498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nb-NO"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@Entity</a:t>
            </a:r>
          </a:p>
          <a:p>
            <a:pPr eaLnBrk="0" hangingPunct="0">
              <a:buClr>
                <a:schemeClr val="accent5">
                  <a:lumMod val="40000"/>
                  <a:lumOff val="60000"/>
                </a:schemeClr>
              </a:buClr>
              <a:buSzPct val="70000"/>
            </a:pPr>
            <a:r>
              <a:rPr lang="nb-NO"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@Table(name = "users")</a:t>
            </a:r>
          </a:p>
          <a:p>
            <a:pPr eaLnBrk="0" hangingPunct="0">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User {</a:t>
            </a:r>
          </a:p>
          <a:p>
            <a:pPr eaLnBrk="0" hangingPunct="0">
              <a:spcAft>
                <a:spcPts val="1200"/>
              </a:spcAft>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Integer id;</a:t>
            </a:r>
          </a:p>
          <a:p>
            <a:pPr eaLnBrk="0" hangingPunct="0">
              <a:spcAft>
                <a:spcPts val="1200"/>
              </a:spcAft>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String email;</a:t>
            </a:r>
          </a:p>
          <a:p>
            <a:pPr eaLnBrk="0" hangingPunct="0">
              <a:spcAft>
                <a:spcPts val="1200"/>
              </a:spcAft>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String fullName;</a:t>
            </a:r>
          </a:p>
          <a:p>
            <a:pPr eaLnBrk="0" hangingPunct="0">
              <a:spcAft>
                <a:spcPts val="1200"/>
              </a:spcAft>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String password;</a:t>
            </a:r>
          </a:p>
          <a:p>
            <a:pPr eaLnBrk="0" hangingPunct="0">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524927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58</a:t>
            </a:fld>
            <a:endParaRPr lang="en-US" dirty="0"/>
          </a:p>
        </p:txBody>
      </p:sp>
      <p:sp>
        <p:nvSpPr>
          <p:cNvPr id="3" name="Content Placeholder 2"/>
          <p:cNvSpPr>
            <a:spLocks noGrp="1"/>
          </p:cNvSpPr>
          <p:nvPr>
            <p:ph idx="1"/>
          </p:nvPr>
        </p:nvSpPr>
        <p:spPr>
          <a:xfrm>
            <a:off x="190413" y="1364515"/>
            <a:ext cx="11804822" cy="753879"/>
          </a:xfrm>
        </p:spPr>
        <p:txBody>
          <a:bodyPr/>
          <a:lstStyle/>
          <a:p>
            <a:r>
              <a:rPr lang="en-US" dirty="0"/>
              <a:t>Classic Java OOP with Hibernate annotations:</a:t>
            </a:r>
          </a:p>
        </p:txBody>
      </p:sp>
      <p:sp>
        <p:nvSpPr>
          <p:cNvPr id="4" name="Title 3"/>
          <p:cNvSpPr>
            <a:spLocks noGrp="1"/>
          </p:cNvSpPr>
          <p:nvPr>
            <p:ph type="title"/>
          </p:nvPr>
        </p:nvSpPr>
        <p:spPr/>
        <p:txBody>
          <a:bodyPr/>
          <a:lstStyle/>
          <a:p>
            <a:r>
              <a:rPr lang="en-US" dirty="0"/>
              <a:t>Hibernate: Model - Properties</a:t>
            </a:r>
          </a:p>
        </p:txBody>
      </p:sp>
      <p:sp>
        <p:nvSpPr>
          <p:cNvPr id="5" name="Rectangle 4"/>
          <p:cNvSpPr>
            <a:spLocks noChangeArrowheads="1"/>
          </p:cNvSpPr>
          <p:nvPr/>
        </p:nvSpPr>
        <p:spPr bwMode="auto">
          <a:xfrm>
            <a:off x="455612" y="2438400"/>
            <a:ext cx="11201400"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nb-NO"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@Column(name = "email", unique = true, nullable = false)</a:t>
            </a:r>
          </a:p>
          <a:p>
            <a:pPr eaLnBrk="0" hangingPunct="0">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String getEmail() {</a:t>
            </a:r>
          </a:p>
          <a:p>
            <a:pPr eaLnBrk="0" hangingPunct="0">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return email;</a:t>
            </a:r>
          </a:p>
          <a:p>
            <a:pPr eaLnBrk="0" hangingPunct="0">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void setEmail(String email) {</a:t>
            </a:r>
          </a:p>
          <a:p>
            <a:pPr eaLnBrk="0" hangingPunct="0">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this.email = email;</a:t>
            </a:r>
          </a:p>
          <a:p>
            <a:pPr eaLnBrk="0" hangingPunct="0">
              <a:buClr>
                <a:schemeClr val="accent5">
                  <a:lumMod val="40000"/>
                  <a:lumOff val="60000"/>
                </a:schemeClr>
              </a:buClr>
              <a:buSzPct val="70000"/>
            </a:pPr>
            <a:r>
              <a:rPr lang="nb-NO"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2167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59</a:t>
            </a:fld>
            <a:endParaRPr lang="en-US" dirty="0"/>
          </a:p>
        </p:txBody>
      </p:sp>
      <p:sp>
        <p:nvSpPr>
          <p:cNvPr id="3" name="Content Placeholder 2"/>
          <p:cNvSpPr>
            <a:spLocks noGrp="1"/>
          </p:cNvSpPr>
          <p:nvPr>
            <p:ph idx="1"/>
          </p:nvPr>
        </p:nvSpPr>
        <p:spPr/>
        <p:txBody>
          <a:bodyPr>
            <a:normAutofit/>
          </a:bodyPr>
          <a:lstStyle/>
          <a:p>
            <a:r>
              <a:rPr lang="en-US" dirty="0"/>
              <a:t>Thymeleaf is a view engine used in </a:t>
            </a:r>
            <a:r>
              <a:rPr lang="en-US" dirty="0">
                <a:solidFill>
                  <a:schemeClr val="tx2">
                    <a:lumMod val="75000"/>
                  </a:schemeClr>
                </a:solidFill>
              </a:rPr>
              <a:t>Spring</a:t>
            </a:r>
            <a:r>
              <a:rPr lang="en-US" dirty="0"/>
              <a:t> </a:t>
            </a:r>
          </a:p>
          <a:p>
            <a:r>
              <a:rPr lang="en-US" dirty="0"/>
              <a:t>It allows us to:</a:t>
            </a:r>
          </a:p>
          <a:p>
            <a:pPr lvl="1"/>
            <a:r>
              <a:rPr lang="en-US" dirty="0"/>
              <a:t>Use variables/collections in our views</a:t>
            </a:r>
          </a:p>
          <a:p>
            <a:pPr lvl="1"/>
            <a:r>
              <a:rPr lang="en-US" dirty="0"/>
              <a:t>Execute operations on our variables</a:t>
            </a:r>
          </a:p>
          <a:p>
            <a:pPr lvl="1"/>
            <a:r>
              <a:rPr lang="en-US" dirty="0"/>
              <a:t>Iterate over collections</a:t>
            </a:r>
          </a:p>
        </p:txBody>
      </p:sp>
      <p:sp>
        <p:nvSpPr>
          <p:cNvPr id="4" name="Title 3"/>
          <p:cNvSpPr>
            <a:spLocks noGrp="1"/>
          </p:cNvSpPr>
          <p:nvPr>
            <p:ph type="title"/>
          </p:nvPr>
        </p:nvSpPr>
        <p:spPr/>
        <p:txBody>
          <a:bodyPr/>
          <a:lstStyle/>
          <a:p>
            <a:r>
              <a:rPr lang="en-US" dirty="0"/>
              <a:t>Thymeleaf</a:t>
            </a:r>
            <a:endParaRPr lang="bg-BG" dirty="0"/>
          </a:p>
        </p:txBody>
      </p:sp>
      <p:pic>
        <p:nvPicPr>
          <p:cNvPr id="6146" name="Picture 2" descr="Image result for thymelea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3412" y="5276219"/>
            <a:ext cx="6044391" cy="1225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thymelea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811" y="2146806"/>
            <a:ext cx="4367991" cy="272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64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4" name="Title 3"/>
          <p:cNvSpPr>
            <a:spLocks noGrp="1"/>
          </p:cNvSpPr>
          <p:nvPr>
            <p:ph type="title"/>
          </p:nvPr>
        </p:nvSpPr>
        <p:spPr/>
        <p:txBody>
          <a:bodyPr/>
          <a:lstStyle/>
          <a:p>
            <a:r>
              <a:rPr lang="en-US" dirty="0"/>
              <a:t>Hello World in Java</a:t>
            </a:r>
          </a:p>
        </p:txBody>
      </p:sp>
      <p:grpSp>
        <p:nvGrpSpPr>
          <p:cNvPr id="7" name="Group 6"/>
          <p:cNvGrpSpPr/>
          <p:nvPr/>
        </p:nvGrpSpPr>
        <p:grpSpPr>
          <a:xfrm>
            <a:off x="1014912" y="2080187"/>
            <a:ext cx="10159002" cy="3939613"/>
            <a:chOff x="1014912" y="1465738"/>
            <a:chExt cx="10159002" cy="3939613"/>
          </a:xfrm>
        </p:grpSpPr>
        <p:sp>
          <p:nvSpPr>
            <p:cNvPr id="5" name="Text Placeholder 5"/>
            <p:cNvSpPr txBox="1">
              <a:spLocks/>
            </p:cNvSpPr>
            <p:nvPr/>
          </p:nvSpPr>
          <p:spPr>
            <a:xfrm>
              <a:off x="1014912" y="2232587"/>
              <a:ext cx="10159002" cy="317276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HelloJava {</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public static void main(String[] args)</a:t>
              </a: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System.out.println("Hello Java!");</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1014912" y="1465738"/>
              <a:ext cx="10159002" cy="76684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HelloJava.java</a:t>
              </a:r>
            </a:p>
          </p:txBody>
        </p:sp>
      </p:grpSp>
      <p:sp>
        <p:nvSpPr>
          <p:cNvPr id="8" name="AutoShape 7"/>
          <p:cNvSpPr>
            <a:spLocks noChangeArrowheads="1"/>
          </p:cNvSpPr>
          <p:nvPr/>
        </p:nvSpPr>
        <p:spPr bwMode="auto">
          <a:xfrm>
            <a:off x="5453457" y="584200"/>
            <a:ext cx="4146155" cy="1383639"/>
          </a:xfrm>
          <a:prstGeom prst="wedgeRoundRectCallout">
            <a:avLst>
              <a:gd name="adj1" fmla="val -64879"/>
              <a:gd name="adj2" fmla="val 62804"/>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HelloJava</a:t>
            </a:r>
            <a:r>
              <a:rPr lang="en-US" sz="2800" noProof="1">
                <a:solidFill>
                  <a:srgbClr val="F7FFE7"/>
                </a:solidFill>
                <a:effectLst>
                  <a:outerShdw blurRad="38100" dist="38100" dir="2700000" algn="tl">
                    <a:srgbClr val="000000">
                      <a:alpha val="43137"/>
                    </a:srgbClr>
                  </a:outerShdw>
                </a:effectLst>
                <a:cs typeface="Consolas" pitchFamily="49" charset="0"/>
              </a:rPr>
              <a:t> class always stays in a file named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HelloJava.java</a:t>
            </a:r>
          </a:p>
        </p:txBody>
      </p:sp>
      <p:sp>
        <p:nvSpPr>
          <p:cNvPr id="9" name="AutoShape 7"/>
          <p:cNvSpPr>
            <a:spLocks noChangeArrowheads="1"/>
          </p:cNvSpPr>
          <p:nvPr/>
        </p:nvSpPr>
        <p:spPr bwMode="auto">
          <a:xfrm>
            <a:off x="8075612" y="2313636"/>
            <a:ext cx="2590800" cy="1066800"/>
          </a:xfrm>
          <a:prstGeom prst="wedgeRoundRectCallout">
            <a:avLst>
              <a:gd name="adj1" fmla="val -92722"/>
              <a:gd name="adj2" fmla="val 3994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rgbClr val="F7FFE7"/>
                </a:solidFill>
                <a:effectLst>
                  <a:outerShdw blurRad="38100" dist="38100" dir="2700000" algn="tl">
                    <a:srgbClr val="000000">
                      <a:alpha val="43137"/>
                    </a:srgbClr>
                  </a:outerShdw>
                </a:effectLst>
                <a:cs typeface="Consolas" pitchFamily="49" charset="0"/>
              </a:rPr>
              <a:t>The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a:t>
            </a:r>
            <a:r>
              <a:rPr lang="en-US" sz="2800" noProof="1">
                <a:solidFill>
                  <a:srgbClr val="F7FFE7"/>
                </a:solidFill>
                <a:effectLst>
                  <a:outerShdw blurRad="38100" dist="38100" dir="2700000" algn="tl">
                    <a:srgbClr val="000000">
                      <a:alpha val="43137"/>
                    </a:srgbClr>
                  </a:outerShdw>
                </a:effectLst>
                <a:cs typeface="Consolas" pitchFamily="49" charset="0"/>
              </a:rPr>
              <a:t> stays at the same line</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10" name="AutoShape 7"/>
          <p:cNvSpPr>
            <a:spLocks noChangeArrowheads="1"/>
          </p:cNvSpPr>
          <p:nvPr/>
        </p:nvSpPr>
        <p:spPr bwMode="auto">
          <a:xfrm>
            <a:off x="8295943" y="4886960"/>
            <a:ext cx="3505200" cy="990600"/>
          </a:xfrm>
          <a:prstGeom prst="wedgeRoundRectCallout">
            <a:avLst>
              <a:gd name="adj1" fmla="val 405"/>
              <a:gd name="adj2" fmla="val -125785"/>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rgbClr val="F7FFE7"/>
                </a:solidFill>
                <a:effectLst>
                  <a:outerShdw blurRad="38100" dist="38100" dir="2700000" algn="tl">
                    <a:srgbClr val="000000">
                      <a:alpha val="43137"/>
                    </a:srgbClr>
                  </a:outerShdw>
                </a:effectLst>
                <a:cs typeface="Consolas" pitchFamily="49" charset="0"/>
              </a:rPr>
              <a:t>Program entry point: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main()</a:t>
            </a:r>
            <a:r>
              <a:rPr lang="en-US" sz="2800" noProof="1">
                <a:solidFill>
                  <a:srgbClr val="F7FFE7"/>
                </a:solidFill>
                <a:effectLst>
                  <a:outerShdw blurRad="38100" dist="38100" dir="2700000" algn="tl">
                    <a:srgbClr val="000000">
                      <a:alpha val="43137"/>
                    </a:srgbClr>
                  </a:outerShdw>
                </a:effectLst>
                <a:cs typeface="Consolas" pitchFamily="49" charset="0"/>
              </a:rPr>
              <a:t> method</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7694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60</a:t>
            </a:fld>
            <a:endParaRPr lang="en-US" dirty="0"/>
          </a:p>
        </p:txBody>
      </p:sp>
      <p:sp>
        <p:nvSpPr>
          <p:cNvPr id="4" name="Title 3"/>
          <p:cNvSpPr>
            <a:spLocks noGrp="1"/>
          </p:cNvSpPr>
          <p:nvPr>
            <p:ph type="title"/>
          </p:nvPr>
        </p:nvSpPr>
        <p:spPr/>
        <p:txBody>
          <a:bodyPr/>
          <a:lstStyle/>
          <a:p>
            <a:r>
              <a:rPr lang="en-US" dirty="0"/>
              <a:t>Thymeleaf: View Templates</a:t>
            </a:r>
          </a:p>
        </p:txBody>
      </p:sp>
      <p:pic>
        <p:nvPicPr>
          <p:cNvPr id="6" name="Picture 5"/>
          <p:cNvPicPr>
            <a:picLocks noChangeAspect="1"/>
          </p:cNvPicPr>
          <p:nvPr/>
        </p:nvPicPr>
        <p:blipFill>
          <a:blip r:embed="rId2"/>
          <a:stretch>
            <a:fillRect/>
          </a:stretch>
        </p:blipFill>
        <p:spPr>
          <a:xfrm>
            <a:off x="946149" y="1552575"/>
            <a:ext cx="10296525" cy="4619625"/>
          </a:xfrm>
          <a:prstGeom prst="rect">
            <a:avLst/>
          </a:prstGeom>
        </p:spPr>
      </p:pic>
      <p:sp>
        <p:nvSpPr>
          <p:cNvPr id="8" name="AutoShape 25"/>
          <p:cNvSpPr>
            <a:spLocks noChangeArrowheads="1"/>
          </p:cNvSpPr>
          <p:nvPr/>
        </p:nvSpPr>
        <p:spPr bwMode="auto">
          <a:xfrm>
            <a:off x="6094411" y="2314575"/>
            <a:ext cx="2866708" cy="563178"/>
          </a:xfrm>
          <a:prstGeom prst="wedgeRoundRectCallout">
            <a:avLst>
              <a:gd name="adj1" fmla="val -40335"/>
              <a:gd name="adj2" fmla="val 8578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Thymeleaf syntax</a:t>
            </a:r>
            <a:endParaRPr lang="bg-BG" sz="2800" b="1" dirty="0">
              <a:solidFill>
                <a:schemeClr val="tx2">
                  <a:lumMod val="75000"/>
                </a:schemeClr>
              </a:solidFill>
              <a:latin typeface="Consolas" panose="020B0609020204030204" pitchFamily="49" charset="0"/>
            </a:endParaRPr>
          </a:p>
        </p:txBody>
      </p:sp>
      <p:sp>
        <p:nvSpPr>
          <p:cNvPr id="9" name="AutoShape 25"/>
          <p:cNvSpPr>
            <a:spLocks noChangeArrowheads="1"/>
          </p:cNvSpPr>
          <p:nvPr/>
        </p:nvSpPr>
        <p:spPr bwMode="auto">
          <a:xfrm>
            <a:off x="8075612" y="3279207"/>
            <a:ext cx="2866708" cy="563178"/>
          </a:xfrm>
          <a:prstGeom prst="wedgeRoundRectCallout">
            <a:avLst>
              <a:gd name="adj1" fmla="val -53029"/>
              <a:gd name="adj2" fmla="val 8909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Thymeleaf syntax</a:t>
            </a:r>
            <a:endParaRPr lang="bg-BG" sz="2800" b="1" dirty="0">
              <a:solidFill>
                <a:schemeClr val="tx2">
                  <a:lumMod val="75000"/>
                </a:schemeClr>
              </a:solidFill>
              <a:latin typeface="Consolas" panose="020B0609020204030204" pitchFamily="49" charset="0"/>
            </a:endParaRPr>
          </a:p>
        </p:txBody>
      </p:sp>
      <p:sp>
        <p:nvSpPr>
          <p:cNvPr id="10" name="AutoShape 25"/>
          <p:cNvSpPr>
            <a:spLocks noChangeArrowheads="1"/>
          </p:cNvSpPr>
          <p:nvPr/>
        </p:nvSpPr>
        <p:spPr bwMode="auto">
          <a:xfrm>
            <a:off x="7527765" y="4981575"/>
            <a:ext cx="2866708" cy="563178"/>
          </a:xfrm>
          <a:prstGeom prst="wedgeRoundRectCallout">
            <a:avLst>
              <a:gd name="adj1" fmla="val -23085"/>
              <a:gd name="adj2" fmla="val -8155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Thymeleaf syntax</a:t>
            </a:r>
            <a:endParaRPr lang="bg-BG" sz="2800" b="1" dirty="0">
              <a:solidFill>
                <a:schemeClr val="tx2">
                  <a:lumMod val="75000"/>
                </a:schemeClr>
              </a:solidFill>
              <a:latin typeface="Consolas" panose="020B0609020204030204" pitchFamily="49" charset="0"/>
            </a:endParaRPr>
          </a:p>
        </p:txBody>
      </p:sp>
      <p:sp>
        <p:nvSpPr>
          <p:cNvPr id="11" name="AutoShape 25"/>
          <p:cNvSpPr>
            <a:spLocks noChangeArrowheads="1"/>
          </p:cNvSpPr>
          <p:nvPr/>
        </p:nvSpPr>
        <p:spPr bwMode="auto">
          <a:xfrm>
            <a:off x="1065212" y="2896973"/>
            <a:ext cx="1456688" cy="996516"/>
          </a:xfrm>
          <a:prstGeom prst="wedgeRoundRectCallout">
            <a:avLst>
              <a:gd name="adj1" fmla="val 40569"/>
              <a:gd name="adj2" fmla="val -8018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HTML</a:t>
            </a:r>
          </a:p>
          <a:p>
            <a:pPr algn="ctr" defTabSz="1218987"/>
            <a:r>
              <a:rPr lang="en-US" sz="2800" dirty="0">
                <a:solidFill>
                  <a:srgbClr val="FFFFFF"/>
                </a:solidFill>
              </a:rPr>
              <a:t>Syntax</a:t>
            </a:r>
            <a:endParaRPr lang="bg-BG" sz="2800" dirty="0">
              <a:solidFill>
                <a:schemeClr val="tx2">
                  <a:lumMod val="75000"/>
                </a:schemeClr>
              </a:solidFill>
              <a:latin typeface="Consolas" panose="020B0609020204030204" pitchFamily="49" charset="0"/>
            </a:endParaRPr>
          </a:p>
        </p:txBody>
      </p:sp>
      <p:sp>
        <p:nvSpPr>
          <p:cNvPr id="12" name="Rectangle 11"/>
          <p:cNvSpPr/>
          <p:nvPr/>
        </p:nvSpPr>
        <p:spPr>
          <a:xfrm>
            <a:off x="4189412" y="3200400"/>
            <a:ext cx="3088466" cy="2519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2"/>
          <p:cNvSpPr/>
          <p:nvPr/>
        </p:nvSpPr>
        <p:spPr>
          <a:xfrm>
            <a:off x="3656012" y="3985763"/>
            <a:ext cx="3257972" cy="250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13"/>
          <p:cNvSpPr/>
          <p:nvPr/>
        </p:nvSpPr>
        <p:spPr>
          <a:xfrm>
            <a:off x="5830045" y="4492762"/>
            <a:ext cx="4181702" cy="256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35781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88284" y="4955998"/>
            <a:ext cx="9654328" cy="820600"/>
          </a:xfrm>
        </p:spPr>
        <p:txBody>
          <a:bodyPr/>
          <a:lstStyle/>
          <a:p>
            <a:r>
              <a:rPr lang="en-US" dirty="0"/>
              <a:t>Web application with Spring MVC</a:t>
            </a:r>
          </a:p>
        </p:txBody>
      </p:sp>
      <p:sp>
        <p:nvSpPr>
          <p:cNvPr id="6" name="Text Placeholder 5"/>
          <p:cNvSpPr>
            <a:spLocks noGrp="1"/>
          </p:cNvSpPr>
          <p:nvPr>
            <p:ph type="body" idx="1"/>
          </p:nvPr>
        </p:nvSpPr>
        <p:spPr>
          <a:xfrm>
            <a:off x="1446212" y="5834166"/>
            <a:ext cx="8938472" cy="719034"/>
          </a:xfrm>
        </p:spPr>
        <p:txBody>
          <a:bodyPr/>
          <a:lstStyle/>
          <a:p>
            <a:r>
              <a:rPr lang="en-US" dirty="0"/>
              <a:t>Live Exercises in Class (Lab)</a:t>
            </a:r>
          </a:p>
        </p:txBody>
      </p:sp>
      <p:pic>
        <p:nvPicPr>
          <p:cNvPr id="9" name="Picture 4" descr="File:Pivotal Java Spring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86646">
            <a:off x="6747709" y="1654085"/>
            <a:ext cx="4703346" cy="15285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spring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06441">
            <a:off x="1532128" y="1105505"/>
            <a:ext cx="2529000" cy="2529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b="31485"/>
          <a:stretch/>
        </p:blipFill>
        <p:spPr>
          <a:xfrm>
            <a:off x="2894012" y="2447164"/>
            <a:ext cx="6400800" cy="2085655"/>
          </a:xfrm>
          <a:prstGeom prst="rect">
            <a:avLst/>
          </a:prstGeom>
          <a:ln>
            <a:noFill/>
          </a:ln>
          <a:effectLst>
            <a:outerShdw blurRad="101600" algn="tl" rotWithShape="0">
              <a:srgbClr val="000000">
                <a:alpha val="70000"/>
              </a:srgbClr>
            </a:outerShdw>
          </a:effectLst>
        </p:spPr>
      </p:pic>
    </p:spTree>
    <p:extLst>
      <p:ext uri="{BB962C8B-B14F-4D97-AF65-F5344CB8AC3E}">
        <p14:creationId xmlns:p14="http://schemas.microsoft.com/office/powerpoint/2010/main" val="3982703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62</a:t>
            </a:fld>
            <a:endParaRPr lang="en-US" dirty="0"/>
          </a:p>
        </p:txBody>
      </p:sp>
      <p:sp>
        <p:nvSpPr>
          <p:cNvPr id="5" name="Content Placeholder 4"/>
          <p:cNvSpPr>
            <a:spLocks noGrp="1"/>
          </p:cNvSpPr>
          <p:nvPr>
            <p:ph idx="1"/>
          </p:nvPr>
        </p:nvSpPr>
        <p:spPr>
          <a:xfrm>
            <a:off x="190413" y="1151121"/>
            <a:ext cx="8222705" cy="5570355"/>
          </a:xfrm>
        </p:spPr>
        <p:txBody>
          <a:bodyPr>
            <a:normAutofit lnSpcReduction="10000"/>
          </a:bodyPr>
          <a:lstStyle/>
          <a:p>
            <a:pPr>
              <a:lnSpc>
                <a:spcPct val="110000"/>
              </a:lnSpc>
            </a:pPr>
            <a:r>
              <a:rPr lang="en-US" sz="3200" dirty="0"/>
              <a:t>Java is a </a:t>
            </a:r>
            <a:r>
              <a:rPr lang="en-US" sz="3200" dirty="0">
                <a:solidFill>
                  <a:schemeClr val="tx2">
                    <a:lumMod val="75000"/>
                  </a:schemeClr>
                </a:solidFill>
              </a:rPr>
              <a:t>statically-typed</a:t>
            </a:r>
            <a:r>
              <a:rPr lang="en-US" sz="3200" dirty="0"/>
              <a:t> language</a:t>
            </a:r>
          </a:p>
          <a:p>
            <a:pPr lvl="1">
              <a:lnSpc>
                <a:spcPct val="110000"/>
              </a:lnSpc>
            </a:pPr>
            <a:r>
              <a:rPr lang="en-US" dirty="0"/>
              <a:t>Java programs consist of </a:t>
            </a:r>
            <a:r>
              <a:rPr lang="en-US" dirty="0">
                <a:solidFill>
                  <a:schemeClr val="tx2">
                    <a:lumMod val="75000"/>
                  </a:schemeClr>
                </a:solidFill>
              </a:rPr>
              <a:t>classes</a:t>
            </a:r>
          </a:p>
          <a:p>
            <a:pPr>
              <a:lnSpc>
                <a:spcPct val="110000"/>
              </a:lnSpc>
            </a:pPr>
            <a:r>
              <a:rPr lang="en-US" sz="3200" dirty="0"/>
              <a:t>Program </a:t>
            </a:r>
            <a:r>
              <a:rPr lang="en-US" sz="3200" dirty="0">
                <a:solidFill>
                  <a:schemeClr val="tx2">
                    <a:lumMod val="75000"/>
                  </a:schemeClr>
                </a:solidFill>
              </a:rPr>
              <a:t>logic</a:t>
            </a:r>
            <a:r>
              <a:rPr lang="en-US" sz="3200" dirty="0"/>
              <a:t> (variables, conditions, loops) are similar to C# / C++ / PHP / JavaScript</a:t>
            </a:r>
          </a:p>
          <a:p>
            <a:pPr>
              <a:lnSpc>
                <a:spcPct val="110000"/>
              </a:lnSpc>
            </a:pPr>
            <a:r>
              <a:rPr lang="en-US" sz="3200" dirty="0">
                <a:solidFill>
                  <a:schemeClr val="tx2">
                    <a:lumMod val="75000"/>
                  </a:schemeClr>
                </a:solidFill>
              </a:rPr>
              <a:t>Arrays</a:t>
            </a:r>
            <a:r>
              <a:rPr lang="en-US" sz="3200" dirty="0"/>
              <a:t> in Java hold sequences of elements</a:t>
            </a:r>
          </a:p>
          <a:p>
            <a:pPr>
              <a:lnSpc>
                <a:spcPct val="110000"/>
              </a:lnSpc>
            </a:pPr>
            <a:r>
              <a:rPr lang="en-US" sz="3200" dirty="0"/>
              <a:t>Java </a:t>
            </a:r>
            <a:r>
              <a:rPr lang="en-US" sz="3200" dirty="0">
                <a:solidFill>
                  <a:schemeClr val="tx2">
                    <a:lumMod val="75000"/>
                  </a:schemeClr>
                </a:solidFill>
              </a:rPr>
              <a:t>collections</a:t>
            </a:r>
            <a:r>
              <a:rPr lang="en-US" sz="3200" dirty="0"/>
              <a:t>: </a:t>
            </a:r>
            <a:r>
              <a:rPr lang="en-US" sz="3200" dirty="0">
                <a:solidFill>
                  <a:schemeClr val="tx2">
                    <a:lumMod val="75000"/>
                  </a:schemeClr>
                </a:solidFill>
              </a:rPr>
              <a:t>list</a:t>
            </a:r>
            <a:r>
              <a:rPr lang="en-US" sz="3200" dirty="0"/>
              <a:t>, </a:t>
            </a:r>
            <a:r>
              <a:rPr lang="en-US" sz="3200" dirty="0">
                <a:solidFill>
                  <a:schemeClr val="tx2">
                    <a:lumMod val="75000"/>
                  </a:schemeClr>
                </a:solidFill>
              </a:rPr>
              <a:t>set</a:t>
            </a:r>
            <a:r>
              <a:rPr lang="en-US" sz="3200" dirty="0"/>
              <a:t>, </a:t>
            </a:r>
            <a:r>
              <a:rPr lang="en-US" sz="3200" dirty="0">
                <a:solidFill>
                  <a:schemeClr val="tx2">
                    <a:lumMod val="75000"/>
                  </a:schemeClr>
                </a:solidFill>
              </a:rPr>
              <a:t>map</a:t>
            </a:r>
            <a:r>
              <a:rPr lang="en-US" sz="3200" dirty="0"/>
              <a:t> { key </a:t>
            </a:r>
            <a:r>
              <a:rPr lang="en-US" sz="3200" dirty="0">
                <a:sym typeface="Wingdings" panose="05000000000000000000" pitchFamily="2" charset="2"/>
              </a:rPr>
              <a:t> value}</a:t>
            </a:r>
            <a:endParaRPr lang="en-US" sz="3200" dirty="0"/>
          </a:p>
          <a:p>
            <a:pPr>
              <a:lnSpc>
                <a:spcPct val="110000"/>
              </a:lnSpc>
            </a:pPr>
            <a:r>
              <a:rPr lang="en-US" sz="3200" dirty="0">
                <a:solidFill>
                  <a:schemeClr val="tx2">
                    <a:lumMod val="75000"/>
                  </a:schemeClr>
                </a:solidFill>
              </a:rPr>
              <a:t>Objects</a:t>
            </a:r>
            <a:r>
              <a:rPr lang="en-US" sz="3200" dirty="0"/>
              <a:t> in Java are class instances</a:t>
            </a:r>
          </a:p>
          <a:p>
            <a:pPr>
              <a:lnSpc>
                <a:spcPct val="110000"/>
              </a:lnSpc>
            </a:pPr>
            <a:r>
              <a:rPr lang="en-US" sz="3200" dirty="0"/>
              <a:t>Java is </a:t>
            </a:r>
            <a:r>
              <a:rPr lang="en-US" sz="3200" dirty="0">
                <a:solidFill>
                  <a:schemeClr val="tx2">
                    <a:lumMod val="75000"/>
                  </a:schemeClr>
                </a:solidFill>
              </a:rPr>
              <a:t>object-oriented language</a:t>
            </a:r>
            <a:r>
              <a:rPr lang="en-US" sz="3200" dirty="0"/>
              <a:t>: relies on objects, classes, interfaces, methods, etc.</a:t>
            </a:r>
          </a:p>
        </p:txBody>
      </p:sp>
      <p:sp>
        <p:nvSpPr>
          <p:cNvPr id="4" name="Title 3"/>
          <p:cNvSpPr>
            <a:spLocks noGrp="1"/>
          </p:cNvSpPr>
          <p:nvPr>
            <p:ph type="title"/>
          </p:nvPr>
        </p:nvSpPr>
        <p:spPr/>
        <p:txBody>
          <a:bodyPr/>
          <a:lstStyle/>
          <a:p>
            <a:r>
              <a:rPr lang="en-US"/>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346" y="1592727"/>
            <a:ext cx="2886066" cy="21410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8540756" y="4559561"/>
            <a:ext cx="2886067" cy="1612639"/>
          </a:xfrm>
          <a:prstGeom prst="roundRect">
            <a:avLst>
              <a:gd name="adj" fmla="val 2373"/>
            </a:avLst>
          </a:prstGeom>
        </p:spPr>
      </p:pic>
    </p:spTree>
    <p:extLst>
      <p:ext uri="{BB962C8B-B14F-4D97-AF65-F5344CB8AC3E}">
        <p14:creationId xmlns:p14="http://schemas.microsoft.com/office/powerpoint/2010/main" val="3952408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63</a:t>
            </a:fld>
            <a:endParaRPr lang="en-US" dirty="0"/>
          </a:p>
        </p:txBody>
      </p:sp>
      <p:sp>
        <p:nvSpPr>
          <p:cNvPr id="4" name="Title 3"/>
          <p:cNvSpPr>
            <a:spLocks noGrp="1"/>
          </p:cNvSpPr>
          <p:nvPr>
            <p:ph type="title"/>
          </p:nvPr>
        </p:nvSpPr>
        <p:spPr/>
        <p:txBody>
          <a:bodyPr/>
          <a:lstStyle/>
          <a:p>
            <a:r>
              <a:rPr lang="en-US" dirty="0"/>
              <a:t>Summary (2)</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346" y="1592727"/>
            <a:ext cx="2886066" cy="214107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190413" y="1151121"/>
            <a:ext cx="8222705" cy="5570355"/>
          </a:xfrm>
        </p:spPr>
        <p:txBody>
          <a:bodyPr>
            <a:normAutofit lnSpcReduction="10000"/>
          </a:bodyPr>
          <a:lstStyle/>
          <a:p>
            <a:pPr>
              <a:lnSpc>
                <a:spcPct val="110000"/>
              </a:lnSpc>
            </a:pPr>
            <a:r>
              <a:rPr lang="en-US" sz="3200" dirty="0"/>
              <a:t>Build robust web applications with Java, using</a:t>
            </a:r>
          </a:p>
          <a:p>
            <a:pPr lvl="1">
              <a:lnSpc>
                <a:spcPct val="110000"/>
              </a:lnSpc>
            </a:pPr>
            <a:r>
              <a:rPr lang="en-US" sz="3000" dirty="0"/>
              <a:t>Spring MVC</a:t>
            </a:r>
          </a:p>
          <a:p>
            <a:pPr lvl="2">
              <a:lnSpc>
                <a:spcPct val="110000"/>
              </a:lnSpc>
            </a:pPr>
            <a:r>
              <a:rPr lang="en-US" sz="2800" dirty="0"/>
              <a:t>Open Source Web Framework for Java</a:t>
            </a:r>
          </a:p>
          <a:p>
            <a:pPr lvl="2">
              <a:lnSpc>
                <a:spcPct val="110000"/>
              </a:lnSpc>
            </a:pPr>
            <a:r>
              <a:rPr lang="en-US" sz="2800" dirty="0"/>
              <a:t>Controller handling, annotations</a:t>
            </a:r>
          </a:p>
          <a:p>
            <a:pPr lvl="1">
              <a:lnSpc>
                <a:spcPct val="110000"/>
              </a:lnSpc>
            </a:pPr>
            <a:r>
              <a:rPr lang="en-US" sz="3000" dirty="0"/>
              <a:t>Hibernate</a:t>
            </a:r>
          </a:p>
          <a:p>
            <a:pPr lvl="2">
              <a:lnSpc>
                <a:spcPct val="110000"/>
              </a:lnSpc>
            </a:pPr>
            <a:r>
              <a:rPr lang="en-US" sz="2800" dirty="0"/>
              <a:t>ORM framework for Java</a:t>
            </a:r>
          </a:p>
          <a:p>
            <a:pPr lvl="1">
              <a:lnSpc>
                <a:spcPct val="110000"/>
              </a:lnSpc>
            </a:pPr>
            <a:r>
              <a:rPr lang="en-US" sz="3000" dirty="0"/>
              <a:t>Thymeleaf</a:t>
            </a:r>
          </a:p>
          <a:p>
            <a:pPr lvl="2">
              <a:lnSpc>
                <a:spcPct val="110000"/>
              </a:lnSpc>
            </a:pPr>
            <a:r>
              <a:rPr lang="en-US" sz="2800" dirty="0"/>
              <a:t>Powerful view engine</a:t>
            </a:r>
          </a:p>
          <a:p>
            <a:pPr lvl="3">
              <a:lnSpc>
                <a:spcPct val="110000"/>
              </a:lnSpc>
            </a:pPr>
            <a:r>
              <a:rPr lang="en-US" sz="2600" dirty="0"/>
              <a:t>Variables, Iteration, Conditions</a:t>
            </a:r>
          </a:p>
        </p:txBody>
      </p:sp>
      <p:pic>
        <p:nvPicPr>
          <p:cNvPr id="9" name="Picture 8"/>
          <p:cNvPicPr>
            <a:picLocks noChangeAspect="1"/>
          </p:cNvPicPr>
          <p:nvPr/>
        </p:nvPicPr>
        <p:blipFill>
          <a:blip r:embed="rId4"/>
          <a:stretch>
            <a:fillRect/>
          </a:stretch>
        </p:blipFill>
        <p:spPr>
          <a:xfrm>
            <a:off x="8540756" y="4559561"/>
            <a:ext cx="2886067" cy="1612639"/>
          </a:xfrm>
          <a:prstGeom prst="roundRect">
            <a:avLst>
              <a:gd name="adj" fmla="val 2373"/>
            </a:avLst>
          </a:prstGeom>
        </p:spPr>
      </p:pic>
    </p:spTree>
    <p:extLst>
      <p:ext uri="{BB962C8B-B14F-4D97-AF65-F5344CB8AC3E}">
        <p14:creationId xmlns:p14="http://schemas.microsoft.com/office/powerpoint/2010/main" val="4146299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Java: Syntax, Basic Web</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https://softuni.bg/courses/software-technologies</a:t>
            </a:r>
            <a:endParaRPr lang="en-US" dirty="0"/>
          </a:p>
        </p:txBody>
      </p:sp>
      <p:pic>
        <p:nvPicPr>
          <p:cNvPr id="14" name="Picture 13">
            <a:hlinkClick r:id="rId4"/>
          </p:cNvPr>
          <p:cNvPicPr>
            <a:picLocks noChangeAspect="1"/>
          </p:cNvPicPr>
          <p:nvPr/>
        </p:nvPicPr>
        <p:blipFill>
          <a:blip r:embed="rId5"/>
          <a:stretch>
            <a:fillRect/>
          </a:stretch>
        </p:blipFill>
        <p:spPr>
          <a:xfrm>
            <a:off x="9980612" y="2729472"/>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512764" y="1295401"/>
            <a:ext cx="1752600" cy="804224"/>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68146" y="1295400"/>
            <a:ext cx="2040956" cy="804013"/>
          </a:xfrm>
          <a:prstGeom prst="roundRect">
            <a:avLst>
              <a:gd name="adj" fmla="val 3159"/>
            </a:avLst>
          </a:prstGeom>
        </p:spPr>
      </p:pic>
      <p:pic>
        <p:nvPicPr>
          <p:cNvPr id="19" name="Picture 18">
            <a:hlinkClick r:id="rId10"/>
          </p:cNvPr>
          <p:cNvPicPr>
            <a:picLocks noChangeAspect="1"/>
          </p:cNvPicPr>
          <p:nvPr/>
        </p:nvPicPr>
        <p:blipFill>
          <a:blip r:embed="rId11"/>
          <a:stretch>
            <a:fillRect/>
          </a:stretch>
        </p:blipFill>
        <p:spPr>
          <a:xfrm>
            <a:off x="2824428" y="1295400"/>
            <a:ext cx="2093874" cy="804013"/>
          </a:xfrm>
          <a:prstGeom prst="roundRect">
            <a:avLst>
              <a:gd name="adj" fmla="val 3159"/>
            </a:avLst>
          </a:prstGeom>
        </p:spPr>
      </p:pic>
      <p:pic>
        <p:nvPicPr>
          <p:cNvPr id="20" name="Picture 19">
            <a:hlinkClick r:id="rId12"/>
          </p:cNvPr>
          <p:cNvPicPr>
            <a:picLocks noChangeAspect="1"/>
          </p:cNvPicPr>
          <p:nvPr/>
        </p:nvPicPr>
        <p:blipFill>
          <a:blip r:embed="rId13"/>
          <a:stretch>
            <a:fillRect/>
          </a:stretch>
        </p:blipFill>
        <p:spPr>
          <a:xfrm>
            <a:off x="512764" y="5373443"/>
            <a:ext cx="3352800" cy="849557"/>
          </a:xfrm>
          <a:prstGeom prst="roundRect">
            <a:avLst>
              <a:gd name="adj" fmla="val 3159"/>
            </a:avLst>
          </a:prstGeom>
        </p:spPr>
      </p:pic>
      <p:pic>
        <p:nvPicPr>
          <p:cNvPr id="22" name="Picture 21">
            <a:hlinkClick r:id="rId14"/>
          </p:cNvPr>
          <p:cNvPicPr>
            <a:picLocks noChangeAspect="1"/>
          </p:cNvPicPr>
          <p:nvPr/>
        </p:nvPicPr>
        <p:blipFill>
          <a:blip r:embed="rId15"/>
          <a:stretch>
            <a:fillRect/>
          </a:stretch>
        </p:blipFill>
        <p:spPr>
          <a:xfrm>
            <a:off x="4358563" y="5373443"/>
            <a:ext cx="2753589" cy="849556"/>
          </a:xfrm>
          <a:prstGeom prst="roundRect">
            <a:avLst>
              <a:gd name="adj" fmla="val 2953"/>
            </a:avLst>
          </a:prstGeom>
        </p:spPr>
      </p:pic>
      <p:pic>
        <p:nvPicPr>
          <p:cNvPr id="23" name="Picture 22">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24" name="Picture 23">
            <a:hlinkClick r:id="rId18"/>
          </p:cNvPr>
          <p:cNvPicPr>
            <a:picLocks noChangeAspect="1"/>
          </p:cNvPicPr>
          <p:nvPr/>
        </p:nvPicPr>
        <p:blipFill>
          <a:blip r:embed="rId19"/>
          <a:stretch>
            <a:fillRect/>
          </a:stretch>
        </p:blipFill>
        <p:spPr>
          <a:xfrm>
            <a:off x="8075612" y="1316222"/>
            <a:ext cx="3631158" cy="783191"/>
          </a:xfrm>
          <a:prstGeom prst="roundRect">
            <a:avLst>
              <a:gd name="adj" fmla="val 3159"/>
            </a:avLst>
          </a:prstGeom>
        </p:spPr>
      </p:pic>
      <p:pic>
        <p:nvPicPr>
          <p:cNvPr id="25" name="Picture 24">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spTree>
    <p:extLst>
      <p:ext uri="{BB962C8B-B14F-4D97-AF65-F5344CB8AC3E}">
        <p14:creationId xmlns:p14="http://schemas.microsoft.com/office/powerpoint/2010/main" val="3868293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bg-BG"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65</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22592" y="3700180"/>
            <a:ext cx="5540866" cy="193862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7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endParaRPr lang="en-US" noProof="1"/>
          </a:p>
          <a:p>
            <a:pPr marL="304747" lvl="1" indent="-304747">
              <a:lnSpc>
                <a:spcPct val="100000"/>
              </a:lnSpc>
              <a:buClr>
                <a:srgbClr val="F2B254"/>
              </a:buClr>
              <a:buSzPct val="100000"/>
              <a:tabLst>
                <a:tab pos="282575" algn="l"/>
              </a:tabLst>
            </a:pPr>
            <a:endParaRPr lang="en-US"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6"/>
              </a:rPr>
              <a:t>forum.softuni.bg</a:t>
            </a:r>
            <a:endParaRPr lang="en-US" noProof="1"/>
          </a:p>
        </p:txBody>
      </p:sp>
      <p:pic>
        <p:nvPicPr>
          <p:cNvPr id="9" name="Picture 8" title="Software University">
            <a:hlinkClick r:id="rId4"/>
          </p:cNvPr>
          <p:cNvPicPr>
            <a:picLocks noChangeAspect="1"/>
          </p:cNvPicPr>
          <p:nvPr/>
        </p:nvPicPr>
        <p:blipFill rotWithShape="1">
          <a:blip r:embed="rId7" cstate="print">
            <a:extLst>
              <a:ext uri="{28A0092B-C50C-407E-A947-70E740481C1C}">
                <a14:useLocalDpi xmlns:a14="http://schemas.microsoft.com/office/drawing/2010/main"/>
              </a:ext>
            </a:extLst>
          </a:blip>
          <a:srcRect t="7214" b="7214"/>
          <a:stretch/>
        </p:blipFill>
        <p:spPr>
          <a:xfrm>
            <a:off x="9659438" y="609600"/>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2722877"/>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9"/>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4140870"/>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6"/>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2"/>
          <a:stretch>
            <a:fillRect/>
          </a:stretch>
        </p:blipFill>
        <p:spPr>
          <a:xfrm>
            <a:off x="6813548" y="3098209"/>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3" name="Content Placeholder 2"/>
          <p:cNvSpPr>
            <a:spLocks noGrp="1"/>
          </p:cNvSpPr>
          <p:nvPr>
            <p:ph idx="1"/>
          </p:nvPr>
        </p:nvSpPr>
        <p:spPr/>
        <p:txBody>
          <a:bodyPr/>
          <a:lstStyle/>
          <a:p>
            <a:r>
              <a:rPr lang="en-US" dirty="0"/>
              <a:t>Download and install </a:t>
            </a:r>
            <a:r>
              <a:rPr lang="en-US" b="1" dirty="0">
                <a:solidFill>
                  <a:schemeClr val="tx2">
                    <a:lumMod val="75000"/>
                  </a:schemeClr>
                </a:solidFill>
              </a:rPr>
              <a:t>Java 8 SDK </a:t>
            </a:r>
            <a:r>
              <a:rPr lang="en-US" dirty="0"/>
              <a:t>(JDK 8)</a:t>
            </a:r>
          </a:p>
          <a:p>
            <a:pPr lvl="1"/>
            <a:r>
              <a:rPr lang="en-US" dirty="0">
                <a:hlinkClick r:id="rId2"/>
              </a:rPr>
              <a:t>http://oracle.com/technetwork/java/javase/downloads/</a:t>
            </a:r>
            <a:endParaRPr lang="en-US" dirty="0"/>
          </a:p>
          <a:p>
            <a:pPr lvl="1"/>
            <a:r>
              <a:rPr lang="en-US" dirty="0"/>
              <a:t>Provides runtime environment (JRE) + compilers + tools</a:t>
            </a:r>
          </a:p>
          <a:p>
            <a:pPr>
              <a:spcBef>
                <a:spcPts val="2400"/>
              </a:spcBef>
            </a:pPr>
            <a:r>
              <a:rPr lang="en-US" b="1" dirty="0">
                <a:solidFill>
                  <a:schemeClr val="tx2">
                    <a:lumMod val="75000"/>
                  </a:schemeClr>
                </a:solidFill>
              </a:rPr>
              <a:t>JRE</a:t>
            </a:r>
            <a:r>
              <a:rPr lang="en-US" dirty="0"/>
              <a:t> (Java Runtime Environment)</a:t>
            </a:r>
          </a:p>
          <a:p>
            <a:pPr lvl="1"/>
            <a:r>
              <a:rPr lang="en-US" dirty="0">
                <a:hlinkClick r:id="rId3"/>
              </a:rPr>
              <a:t>https://java.com/en/download/</a:t>
            </a:r>
            <a:r>
              <a:rPr lang="en-US" dirty="0"/>
              <a:t> </a:t>
            </a:r>
          </a:p>
          <a:p>
            <a:pPr lvl="1"/>
            <a:r>
              <a:rPr lang="en-US" dirty="0"/>
              <a:t>JRE is for end-users, </a:t>
            </a:r>
            <a:r>
              <a:rPr lang="en-US" dirty="0">
                <a:solidFill>
                  <a:schemeClr val="tx2">
                    <a:lumMod val="75000"/>
                  </a:schemeClr>
                </a:solidFill>
              </a:rPr>
              <a:t>not for </a:t>
            </a:r>
            <a:r>
              <a:rPr lang="en-US" noProof="1">
                <a:solidFill>
                  <a:schemeClr val="tx2">
                    <a:lumMod val="75000"/>
                  </a:schemeClr>
                </a:solidFill>
              </a:rPr>
              <a:t>devs</a:t>
            </a:r>
          </a:p>
          <a:p>
            <a:pPr lvl="2"/>
            <a:r>
              <a:rPr lang="en-US" dirty="0">
                <a:solidFill>
                  <a:schemeClr val="tx2">
                    <a:lumMod val="75000"/>
                  </a:schemeClr>
                </a:solidFill>
              </a:rPr>
              <a:t>Developers</a:t>
            </a:r>
            <a:r>
              <a:rPr lang="en-US" dirty="0"/>
              <a:t> should </a:t>
            </a:r>
            <a:r>
              <a:rPr lang="en-US" dirty="0">
                <a:solidFill>
                  <a:schemeClr val="tx2">
                    <a:lumMod val="75000"/>
                  </a:schemeClr>
                </a:solidFill>
              </a:rPr>
              <a:t>use JDK</a:t>
            </a:r>
          </a:p>
        </p:txBody>
      </p:sp>
      <p:sp>
        <p:nvSpPr>
          <p:cNvPr id="4" name="Title 3"/>
          <p:cNvSpPr>
            <a:spLocks noGrp="1"/>
          </p:cNvSpPr>
          <p:nvPr>
            <p:ph type="title"/>
          </p:nvPr>
        </p:nvSpPr>
        <p:spPr/>
        <p:txBody>
          <a:bodyPr/>
          <a:lstStyle/>
          <a:p>
            <a:r>
              <a:rPr lang="en-US" dirty="0"/>
              <a:t>Installing Java</a:t>
            </a:r>
          </a:p>
        </p:txBody>
      </p:sp>
      <p:pic>
        <p:nvPicPr>
          <p:cNvPr id="5" name="Picture 4"/>
          <p:cNvPicPr>
            <a:picLocks noChangeAspect="1"/>
          </p:cNvPicPr>
          <p:nvPr/>
        </p:nvPicPr>
        <p:blipFill>
          <a:blip r:embed="rId4"/>
          <a:stretch>
            <a:fillRect/>
          </a:stretch>
        </p:blipFill>
        <p:spPr>
          <a:xfrm>
            <a:off x="6717913" y="3505200"/>
            <a:ext cx="4848500" cy="2786593"/>
          </a:xfrm>
          <a:prstGeom prst="rect">
            <a:avLst/>
          </a:prstGeom>
        </p:spPr>
      </p:pic>
    </p:spTree>
    <p:extLst>
      <p:ext uri="{BB962C8B-B14F-4D97-AF65-F5344CB8AC3E}">
        <p14:creationId xmlns:p14="http://schemas.microsoft.com/office/powerpoint/2010/main" val="134391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a:xfrm>
            <a:off x="190413" y="1151121"/>
            <a:ext cx="4608599" cy="5570355"/>
          </a:xfrm>
        </p:spPr>
        <p:txBody>
          <a:bodyPr/>
          <a:lstStyle/>
          <a:p>
            <a:r>
              <a:rPr lang="en-US" noProof="1"/>
              <a:t>JetBrains</a:t>
            </a:r>
            <a:r>
              <a:rPr lang="en-US" dirty="0"/>
              <a:t> </a:t>
            </a:r>
            <a:r>
              <a:rPr lang="en-US" dirty="0">
                <a:solidFill>
                  <a:schemeClr val="tx2">
                    <a:lumMod val="75000"/>
                  </a:schemeClr>
                </a:solidFill>
              </a:rPr>
              <a:t>IntelliJ IDEA</a:t>
            </a:r>
          </a:p>
          <a:p>
            <a:pPr lvl="1"/>
            <a:r>
              <a:rPr lang="en-US" dirty="0"/>
              <a:t>Powerful Java IDE</a:t>
            </a:r>
          </a:p>
          <a:p>
            <a:pPr lvl="1"/>
            <a:r>
              <a:rPr lang="en-US" dirty="0">
                <a:solidFill>
                  <a:schemeClr val="tx2">
                    <a:lumMod val="75000"/>
                  </a:schemeClr>
                </a:solidFill>
              </a:rPr>
              <a:t>Community</a:t>
            </a:r>
            <a:r>
              <a:rPr lang="en-US" dirty="0"/>
              <a:t> edition (free)</a:t>
            </a:r>
          </a:p>
          <a:p>
            <a:pPr lvl="1"/>
            <a:r>
              <a:rPr lang="en-US" dirty="0">
                <a:solidFill>
                  <a:schemeClr val="tx2">
                    <a:lumMod val="75000"/>
                  </a:schemeClr>
                </a:solidFill>
              </a:rPr>
              <a:t>Ultimate</a:t>
            </a:r>
            <a:r>
              <a:rPr lang="en-US" dirty="0"/>
              <a:t> edition (commercial)</a:t>
            </a:r>
          </a:p>
        </p:txBody>
      </p:sp>
      <p:sp>
        <p:nvSpPr>
          <p:cNvPr id="4" name="Title 3"/>
          <p:cNvSpPr>
            <a:spLocks noGrp="1"/>
          </p:cNvSpPr>
          <p:nvPr>
            <p:ph type="title"/>
          </p:nvPr>
        </p:nvSpPr>
        <p:spPr/>
        <p:txBody>
          <a:bodyPr/>
          <a:lstStyle/>
          <a:p>
            <a:r>
              <a:rPr lang="en-US" dirty="0"/>
              <a:t>IntelliJ IDEA</a:t>
            </a:r>
          </a:p>
        </p:txBody>
      </p:sp>
      <p:pic>
        <p:nvPicPr>
          <p:cNvPr id="6" name="Picture 5"/>
          <p:cNvPicPr>
            <a:picLocks noChangeAspect="1"/>
          </p:cNvPicPr>
          <p:nvPr/>
        </p:nvPicPr>
        <p:blipFill>
          <a:blip r:embed="rId2"/>
          <a:stretch>
            <a:fillRect/>
          </a:stretch>
        </p:blipFill>
        <p:spPr>
          <a:xfrm>
            <a:off x="4646612" y="1813219"/>
            <a:ext cx="6893561" cy="4428674"/>
          </a:xfrm>
          <a:prstGeom prst="rect">
            <a:avLst/>
          </a:prstGeom>
        </p:spPr>
      </p:pic>
      <p:pic>
        <p:nvPicPr>
          <p:cNvPr id="10" name="Picture 9"/>
          <p:cNvPicPr>
            <a:picLocks noChangeAspect="1"/>
          </p:cNvPicPr>
          <p:nvPr/>
        </p:nvPicPr>
        <p:blipFill>
          <a:blip r:embed="rId3"/>
          <a:stretch>
            <a:fillRect/>
          </a:stretch>
        </p:blipFill>
        <p:spPr>
          <a:xfrm>
            <a:off x="7125652" y="5022654"/>
            <a:ext cx="4281877" cy="899194"/>
          </a:xfrm>
          <a:prstGeom prst="rect">
            <a:avLst/>
          </a:prstGeom>
          <a:ln>
            <a:solidFill>
              <a:schemeClr val="accent1">
                <a:lumMod val="50000"/>
              </a:schemeClr>
            </a:solidFill>
          </a:ln>
        </p:spPr>
      </p:pic>
    </p:spTree>
    <p:extLst>
      <p:ext uri="{BB962C8B-B14F-4D97-AF65-F5344CB8AC3E}">
        <p14:creationId xmlns:p14="http://schemas.microsoft.com/office/powerpoint/2010/main" val="2936859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Java Basic Syntax</a:t>
            </a:r>
          </a:p>
        </p:txBody>
      </p:sp>
      <p:sp>
        <p:nvSpPr>
          <p:cNvPr id="6" name="Text Placeholder 5"/>
          <p:cNvSpPr>
            <a:spLocks noGrp="1"/>
          </p:cNvSpPr>
          <p:nvPr>
            <p:ph type="body" idx="1"/>
          </p:nvPr>
        </p:nvSpPr>
        <p:spPr>
          <a:xfrm>
            <a:off x="1446212" y="5754968"/>
            <a:ext cx="8938472" cy="719034"/>
          </a:xfrm>
        </p:spPr>
        <p:txBody>
          <a:bodyPr/>
          <a:lstStyle/>
          <a:p>
            <a:r>
              <a:rPr lang="en-US" dirty="0"/>
              <a:t>Variables, Operators</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9</a:t>
            </a:fld>
            <a:endParaRPr lang="en-US" dirty="0"/>
          </a:p>
        </p:txBody>
      </p:sp>
      <p:pic>
        <p:nvPicPr>
          <p:cNvPr id="1026" name="Picture 2" descr="Image result for jav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3546" y="914400"/>
            <a:ext cx="6261732" cy="3505200"/>
          </a:xfrm>
          <a:prstGeom prst="rect">
            <a:avLst/>
          </a:prstGeom>
          <a:noFill/>
          <a:effectLst>
            <a:glow>
              <a:schemeClr val="tx1">
                <a:alpha val="40000"/>
              </a:schemeClr>
            </a:glow>
            <a:outerShdw blurRad="25400" dir="5400000" sx="101000" sy="101000" algn="ctr" rotWithShape="0">
              <a:schemeClr val="tx1">
                <a:alpha val="0"/>
              </a:schemeClr>
            </a:outerShdw>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935608"/>
      </p:ext>
    </p:extLst>
  </p:cSld>
  <p:clrMapOvr>
    <a:masterClrMapping/>
  </p:clrMapOvr>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1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Template>
  <TotalTime>0</TotalTime>
  <Words>3643</Words>
  <Application>Microsoft Office PowerPoint</Application>
  <PresentationFormat>Custom</PresentationFormat>
  <Paragraphs>694</Paragraphs>
  <Slides>66</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66</vt:i4>
      </vt:variant>
    </vt:vector>
  </HeadingPairs>
  <TitlesOfParts>
    <vt:vector size="74" baseType="lpstr">
      <vt:lpstr>Arial</vt:lpstr>
      <vt:lpstr>Calibri</vt:lpstr>
      <vt:lpstr>Consolas</vt:lpstr>
      <vt:lpstr>Courier New</vt:lpstr>
      <vt:lpstr>Wingdings</vt:lpstr>
      <vt:lpstr>Wingdings 2</vt:lpstr>
      <vt:lpstr>SoftUni 16x9</vt:lpstr>
      <vt:lpstr>1_SoftUni 16x9</vt:lpstr>
      <vt:lpstr>Java: Syntax, Basic Web</vt:lpstr>
      <vt:lpstr>Table of Contents</vt:lpstr>
      <vt:lpstr>Have a Question?</vt:lpstr>
      <vt:lpstr>Welcome to Java!</vt:lpstr>
      <vt:lpstr>Welcome to Java</vt:lpstr>
      <vt:lpstr>Hello World in Java</vt:lpstr>
      <vt:lpstr>Installing Java</vt:lpstr>
      <vt:lpstr>IntelliJ IDEA</vt:lpstr>
      <vt:lpstr>Java Basic Syntax</vt:lpstr>
      <vt:lpstr>Variables and Operators in Java</vt:lpstr>
      <vt:lpstr>Problem: Calculate Expression</vt:lpstr>
      <vt:lpstr>Problem: Sum Two Numbers</vt:lpstr>
      <vt:lpstr>Conditional Statements</vt:lpstr>
      <vt:lpstr>Conditions: if-else Statement</vt:lpstr>
      <vt:lpstr>Beware of Comparing Strings</vt:lpstr>
      <vt:lpstr>Beware of Comparing Strings (2)</vt:lpstr>
      <vt:lpstr>Problem: Three Integers Sum</vt:lpstr>
      <vt:lpstr>Solution: Three Integers Sum</vt:lpstr>
      <vt:lpstr>Solution: Three Integers Sum (2)</vt:lpstr>
      <vt:lpstr>The switch-case Statement</vt:lpstr>
      <vt:lpstr>Loops</vt:lpstr>
      <vt:lpstr>Loops: for, while, do-while, …</vt:lpstr>
      <vt:lpstr>Problem: Sum N Integers in Java</vt:lpstr>
      <vt:lpstr>Problem: Symmetric Numbers</vt:lpstr>
      <vt:lpstr>Solution: Symmetric Numbers</vt:lpstr>
      <vt:lpstr>Methods in Java</vt:lpstr>
      <vt:lpstr>Objects and Classes</vt:lpstr>
      <vt:lpstr>Objects</vt:lpstr>
      <vt:lpstr>Defining Classes</vt:lpstr>
      <vt:lpstr>Methods in Classes</vt:lpstr>
      <vt:lpstr>Using Classes</vt:lpstr>
      <vt:lpstr>Strings</vt:lpstr>
      <vt:lpstr>Strings</vt:lpstr>
      <vt:lpstr>Strings – Examples</vt:lpstr>
      <vt:lpstr>Strings – Examples (2)</vt:lpstr>
      <vt:lpstr>Collections</vt:lpstr>
      <vt:lpstr>Arrays in Java</vt:lpstr>
      <vt:lpstr>Processing Array Elements</vt:lpstr>
      <vt:lpstr>Problem: Largest 3 Numbers</vt:lpstr>
      <vt:lpstr>Solution: Largest 3 Numbers</vt:lpstr>
      <vt:lpstr>Collections: ArrayList&lt;String&gt;</vt:lpstr>
      <vt:lpstr>Collections: ArrayList&lt;Integer&gt;</vt:lpstr>
      <vt:lpstr>HashSet&lt;E&gt; and TreeSet&lt;E&gt;</vt:lpstr>
      <vt:lpstr>Collections: Maps in Java</vt:lpstr>
      <vt:lpstr>HashMap&lt;K, V&gt; – Examples</vt:lpstr>
      <vt:lpstr>TreeMap&lt;K, V&gt; – Examples</vt:lpstr>
      <vt:lpstr>Problem: Sums by Town</vt:lpstr>
      <vt:lpstr>Solution: Sums by Town</vt:lpstr>
      <vt:lpstr>Java Web</vt:lpstr>
      <vt:lpstr>Spring MVC</vt:lpstr>
      <vt:lpstr>Spring Annotations</vt:lpstr>
      <vt:lpstr>Spring Controllers</vt:lpstr>
      <vt:lpstr>Controller Actions</vt:lpstr>
      <vt:lpstr>Processing GET Requests</vt:lpstr>
      <vt:lpstr>Processing POST Requests</vt:lpstr>
      <vt:lpstr>Hibernate ORM</vt:lpstr>
      <vt:lpstr>Hibernate: Model - Fields</vt:lpstr>
      <vt:lpstr>Hibernate: Model - Properties</vt:lpstr>
      <vt:lpstr>Thymeleaf</vt:lpstr>
      <vt:lpstr>Thymeleaf: View Templates</vt:lpstr>
      <vt:lpstr>Web application with Spring MVC</vt:lpstr>
      <vt:lpstr>Summary</vt:lpstr>
      <vt:lpstr>Summary (2)</vt:lpstr>
      <vt:lpstr>Java: Syntax, Basic Web</vt:lpstr>
      <vt:lpstr>License</vt:lpstr>
      <vt:lpstr>Trainings @ Software University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Syntax, Basic Web</dc:title>
  <dc:subject>HTML, CSS and JavaScript Course</dc:subject>
  <dc:creator/>
  <cp:keywords>Java, variables, methods, loops, objects, classes, arrays, collections, sets, maps, programming, course, SoftUni, Software University</cp:keywords>
  <dc:description>https://softuni.bg/courses/software-technologies</dc:description>
  <cp:lastModifiedBy/>
  <cp:revision>1</cp:revision>
  <dcterms:created xsi:type="dcterms:W3CDTF">2014-01-02T17:00:34Z</dcterms:created>
  <dcterms:modified xsi:type="dcterms:W3CDTF">2017-04-03T08:39:48Z</dcterms:modified>
  <cp:category>Java, back-end, computer programming, programming</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